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256" r:id="rId3"/>
    <p:sldId id="257" r:id="rId4"/>
    <p:sldId id="304" r:id="rId5"/>
    <p:sldId id="264" r:id="rId6"/>
    <p:sldId id="305" r:id="rId7"/>
    <p:sldId id="307" r:id="rId8"/>
    <p:sldId id="263" r:id="rId9"/>
    <p:sldId id="310" r:id="rId10"/>
    <p:sldId id="311" r:id="rId11"/>
    <p:sldId id="308" r:id="rId12"/>
    <p:sldId id="312" r:id="rId13"/>
    <p:sldId id="313" r:id="rId14"/>
    <p:sldId id="314" r:id="rId15"/>
    <p:sldId id="316" r:id="rId16"/>
    <p:sldId id="317" r:id="rId17"/>
    <p:sldId id="318" r:id="rId18"/>
    <p:sldId id="320" r:id="rId19"/>
    <p:sldId id="321" r:id="rId20"/>
    <p:sldId id="323" r:id="rId21"/>
    <p:sldId id="322" r:id="rId22"/>
    <p:sldId id="326" r:id="rId23"/>
    <p:sldId id="309" r:id="rId24"/>
    <p:sldId id="327" r:id="rId25"/>
    <p:sldId id="328" r:id="rId26"/>
    <p:sldId id="329" r:id="rId27"/>
    <p:sldId id="330" r:id="rId28"/>
    <p:sldId id="331" r:id="rId29"/>
    <p:sldId id="332" r:id="rId30"/>
    <p:sldId id="333" r:id="rId31"/>
  </p:sldIdLst>
  <p:sldSz cx="12192000" cy="6858000"/>
  <p:notesSz cx="6858000" cy="9144000"/>
  <p:embeddedFontLst>
    <p:embeddedFont>
      <p:font typeface="汉仪文黑-45简" panose="00020600040101010101" charset="-122"/>
      <p:regular r:id="rId37"/>
    </p:embeddedFont>
    <p:embeddedFont>
      <p:font typeface="汉仪趣黑W" panose="00020600040101010101" charset="-122"/>
      <p:regular r:id="rId38"/>
    </p:embeddedFont>
    <p:embeddedFont>
      <p:font typeface="Calibri" panose="020F0502020204030204" charset="0"/>
      <p:regular r:id="rId39"/>
      <p:bold r:id="rId40"/>
      <p:italic r:id="rId41"/>
      <p:boldItalic r:id="rId42"/>
    </p:embeddedFont>
  </p:embeddedFontLst>
  <p:custDataLst>
    <p:tags r:id="rId4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99" userDrawn="1">
          <p15:clr>
            <a:srgbClr val="A4A3A4"/>
          </p15:clr>
        </p15:guide>
        <p15:guide id="2" pos="3833" userDrawn="1">
          <p15:clr>
            <a:srgbClr val="A4A3A4"/>
          </p15:clr>
        </p15:guide>
        <p15:guide id="3" orient="horz" pos="370" userDrawn="1">
          <p15:clr>
            <a:srgbClr val="A4A3A4"/>
          </p15:clr>
        </p15:guide>
        <p15:guide id="4" orient="horz" pos="3996" userDrawn="1">
          <p15:clr>
            <a:srgbClr val="A4A3A4"/>
          </p15:clr>
        </p15:guide>
        <p15:guide id="5" pos="324" userDrawn="1">
          <p15:clr>
            <a:srgbClr val="A4A3A4"/>
          </p15:clr>
        </p15:guide>
        <p15:guide id="6" pos="734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F3F3"/>
    <a:srgbClr val="F0F0F0"/>
    <a:srgbClr val="FFFFFF"/>
    <a:srgbClr val="5C7C87"/>
    <a:srgbClr val="4B636B"/>
    <a:srgbClr val="285759"/>
    <a:srgbClr val="6D6D84"/>
    <a:srgbClr val="363636"/>
    <a:srgbClr val="5E7C87"/>
    <a:srgbClr val="F4B7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099"/>
        <p:guide pos="3833"/>
        <p:guide orient="horz" pos="370"/>
        <p:guide orient="horz" pos="3996"/>
        <p:guide pos="324"/>
        <p:guide pos="734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gs" Target="tags/tag182.xml"/><Relationship Id="rId42" Type="http://schemas.openxmlformats.org/officeDocument/2006/relationships/font" Target="fonts/font6.fntdata"/><Relationship Id="rId41" Type="http://schemas.openxmlformats.org/officeDocument/2006/relationships/font" Target="fonts/font5.fntdata"/><Relationship Id="rId40" Type="http://schemas.openxmlformats.org/officeDocument/2006/relationships/font" Target="fonts/font4.fntdata"/><Relationship Id="rId4" Type="http://schemas.openxmlformats.org/officeDocument/2006/relationships/slide" Target="slides/slide2.xml"/><Relationship Id="rId39" Type="http://schemas.openxmlformats.org/officeDocument/2006/relationships/font" Target="fonts/font3.fntdata"/><Relationship Id="rId38" Type="http://schemas.openxmlformats.org/officeDocument/2006/relationships/font" Target="fonts/font2.fntdata"/><Relationship Id="rId37" Type="http://schemas.openxmlformats.org/officeDocument/2006/relationships/font" Target="fonts/font1.fntdata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汉仪文黑-45简" panose="00020600040101010101" charset="-122"/>
              <a:ea typeface="汉仪文黑-45简" panose="00020600040101010101" charset="-122"/>
              <a:cs typeface="汉仪文黑-45简" panose="00020600040101010101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汉仪文黑-45简" panose="00020600040101010101" charset="-122"/>
                <a:ea typeface="汉仪文黑-45简" panose="00020600040101010101" charset="-122"/>
                <a:cs typeface="汉仪文黑-45简" panose="00020600040101010101" charset="-122"/>
              </a:rPr>
            </a:fld>
            <a:endParaRPr lang="zh-CN" altLang="en-US">
              <a:latin typeface="汉仪文黑-45简" panose="00020600040101010101" charset="-122"/>
              <a:ea typeface="汉仪文黑-45简" panose="00020600040101010101" charset="-122"/>
              <a:cs typeface="汉仪文黑-45简" panose="00020600040101010101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汉仪文黑-45简" panose="00020600040101010101" charset="-122"/>
              <a:ea typeface="汉仪文黑-45简" panose="00020600040101010101" charset="-122"/>
              <a:cs typeface="汉仪文黑-45简" panose="00020600040101010101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汉仪文黑-45简" panose="00020600040101010101" charset="-122"/>
                <a:ea typeface="汉仪文黑-45简" panose="00020600040101010101" charset="-122"/>
                <a:cs typeface="汉仪文黑-45简" panose="00020600040101010101" charset="-122"/>
              </a:rPr>
            </a:fld>
            <a:endParaRPr lang="zh-CN" altLang="en-US">
              <a:latin typeface="汉仪文黑-45简" panose="00020600040101010101" charset="-122"/>
              <a:ea typeface="汉仪文黑-45简" panose="00020600040101010101" charset="-122"/>
              <a:cs typeface="汉仪文黑-45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汉仪文黑-45简" panose="00020600040101010101" charset="-122"/>
                <a:ea typeface="汉仪文黑-45简" panose="00020600040101010101" charset="-122"/>
                <a:cs typeface="汉仪文黑-45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汉仪文黑-45简" panose="00020600040101010101" charset="-122"/>
                <a:ea typeface="汉仪文黑-45简" panose="00020600040101010101" charset="-122"/>
                <a:cs typeface="汉仪文黑-45简" panose="00020600040101010101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汉仪文黑-45简" panose="00020600040101010101" charset="-122"/>
                <a:ea typeface="汉仪文黑-45简" panose="00020600040101010101" charset="-122"/>
                <a:cs typeface="汉仪文黑-45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汉仪文黑-45简" panose="00020600040101010101" charset="-122"/>
                <a:ea typeface="汉仪文黑-45简" panose="00020600040101010101" charset="-122"/>
                <a:cs typeface="汉仪文黑-45简" panose="00020600040101010101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汉仪文黑-45简" panose="00020600040101010101" charset="-122"/>
        <a:ea typeface="汉仪文黑-45简" panose="00020600040101010101" charset="-122"/>
        <a:cs typeface="汉仪文黑-45简" panose="00020600040101010101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汉仪文黑-45简" panose="00020600040101010101" charset="-122"/>
        <a:ea typeface="汉仪文黑-45简" panose="00020600040101010101" charset="-122"/>
        <a:cs typeface="汉仪文黑-45简" panose="00020600040101010101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汉仪文黑-45简" panose="00020600040101010101" charset="-122"/>
        <a:ea typeface="汉仪文黑-45简" panose="00020600040101010101" charset="-122"/>
        <a:cs typeface="汉仪文黑-45简" panose="00020600040101010101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汉仪文黑-45简" panose="00020600040101010101" charset="-122"/>
        <a:ea typeface="汉仪文黑-45简" panose="00020600040101010101" charset="-122"/>
        <a:cs typeface="汉仪文黑-45简" panose="00020600040101010101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汉仪文黑-45简" panose="00020600040101010101" charset="-122"/>
        <a:ea typeface="汉仪文黑-45简" panose="00020600040101010101" charset="-122"/>
        <a:cs typeface="汉仪文黑-45简" panose="00020600040101010101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7" Type="http://schemas.openxmlformats.org/officeDocument/2006/relationships/image" Target="../media/image3.png"/><Relationship Id="rId6" Type="http://schemas.openxmlformats.org/officeDocument/2006/relationships/tags" Target="../tags/tag3.xml"/><Relationship Id="rId5" Type="http://schemas.openxmlformats.org/officeDocument/2006/relationships/image" Target="../media/image2.png"/><Relationship Id="rId4" Type="http://schemas.openxmlformats.org/officeDocument/2006/relationships/tags" Target="../tags/tag2.xm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4.xml"/><Relationship Id="rId5" Type="http://schemas.openxmlformats.org/officeDocument/2006/relationships/tags" Target="../tags/tag53.xml"/><Relationship Id="rId4" Type="http://schemas.openxmlformats.org/officeDocument/2006/relationships/tags" Target="../tags/tag52.xml"/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7" Type="http://schemas.openxmlformats.org/officeDocument/2006/relationships/image" Target="../media/image4.png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19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7.xml"/><Relationship Id="rId8" Type="http://schemas.openxmlformats.org/officeDocument/2006/relationships/tags" Target="../tags/tag26.xml"/><Relationship Id="rId7" Type="http://schemas.openxmlformats.org/officeDocument/2006/relationships/tags" Target="../tags/tag25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4.xml"/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0.xml"/><Relationship Id="rId6" Type="http://schemas.openxmlformats.org/officeDocument/2006/relationships/tags" Target="../tags/tag39.xml"/><Relationship Id="rId5" Type="http://schemas.openxmlformats.org/officeDocument/2006/relationships/tags" Target="../tags/tag38.xml"/><Relationship Id="rId4" Type="http://schemas.openxmlformats.org/officeDocument/2006/relationships/tags" Target="../tags/tag37.xml"/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5.xml"/><Relationship Id="rId5" Type="http://schemas.openxmlformats.org/officeDocument/2006/relationships/tags" Target="../tags/tag44.xml"/><Relationship Id="rId4" Type="http://schemas.openxmlformats.org/officeDocument/2006/relationships/tags" Target="../tags/tag43.xml"/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3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lum bright="6000"/>
          </a:blip>
          <a:srcRect l="240" t="426" r="187" b="563"/>
          <a:stretch>
            <a:fillRect/>
          </a:stretch>
        </p:blipFill>
        <p:spPr>
          <a:xfrm>
            <a:off x="635" y="-4127"/>
            <a:ext cx="12191365" cy="6866255"/>
          </a:xfrm>
          <a:prstGeom prst="rect">
            <a:avLst/>
          </a:prstGeom>
        </p:spPr>
      </p:pic>
      <p:pic>
        <p:nvPicPr>
          <p:cNvPr id="8" name="图片 7" descr="5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/>
          <a:srcRect l="20720" t="74" r="36648" b="55870"/>
          <a:stretch>
            <a:fillRect/>
          </a:stretch>
        </p:blipFill>
        <p:spPr>
          <a:xfrm>
            <a:off x="523240" y="5715"/>
            <a:ext cx="3468370" cy="20161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85" h="4758">
                <a:moveTo>
                  <a:pt x="0" y="0"/>
                </a:moveTo>
                <a:lnTo>
                  <a:pt x="8185" y="0"/>
                </a:lnTo>
                <a:lnTo>
                  <a:pt x="8185" y="4758"/>
                </a:lnTo>
                <a:lnTo>
                  <a:pt x="0" y="4758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3" name="图片 12" descr="图片2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3263900" y="423545"/>
            <a:ext cx="1537970" cy="1537970"/>
          </a:xfrm>
          <a:prstGeom prst="rect">
            <a:avLst/>
          </a:prstGeom>
          <a:effectLst>
            <a:outerShdw blurRad="50800" dist="38100" dir="2700000" algn="tl" rotWithShape="0">
              <a:srgbClr val="5E7C87">
                <a:alpha val="40000"/>
              </a:srgbClr>
            </a:outerShdw>
          </a:effectLst>
        </p:spPr>
      </p:pic>
      <p:pic>
        <p:nvPicPr>
          <p:cNvPr id="2" name="图片 1" descr="11"/>
          <p:cNvPicPr>
            <a:picLocks noChangeAspect="1"/>
          </p:cNvPicPr>
          <p:nvPr userDrawn="1"/>
        </p:nvPicPr>
        <p:blipFill>
          <a:blip r:embed="rId8">
            <a:alphaModFix amt="4000"/>
          </a:blip>
          <a:stretch>
            <a:fillRect/>
          </a:stretch>
        </p:blipFill>
        <p:spPr>
          <a:xfrm flipH="1">
            <a:off x="2848610" y="471170"/>
            <a:ext cx="6494780" cy="62312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22225"/>
            <a:ext cx="12192000" cy="6880225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文黑-45简" panose="00020600040101010101" charset="-122"/>
            </a:endParaRPr>
          </a:p>
        </p:txBody>
      </p:sp>
      <p:sp>
        <p:nvSpPr>
          <p:cNvPr id="8" name="任意多边形 7"/>
          <p:cNvSpPr/>
          <p:nvPr userDrawn="1">
            <p:custDataLst>
              <p:tags r:id="rId2"/>
            </p:custDataLst>
          </p:nvPr>
        </p:nvSpPr>
        <p:spPr>
          <a:xfrm>
            <a:off x="0" y="-24130"/>
            <a:ext cx="1022350" cy="75692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1960" h="1562">
                <a:moveTo>
                  <a:pt x="0" y="0"/>
                </a:moveTo>
                <a:lnTo>
                  <a:pt x="1960" y="0"/>
                </a:lnTo>
                <a:lnTo>
                  <a:pt x="1944" y="17"/>
                </a:lnTo>
                <a:cubicBezTo>
                  <a:pt x="1861" y="101"/>
                  <a:pt x="1755" y="170"/>
                  <a:pt x="1634" y="217"/>
                </a:cubicBezTo>
                <a:lnTo>
                  <a:pt x="1624" y="221"/>
                </a:lnTo>
                <a:lnTo>
                  <a:pt x="1625" y="231"/>
                </a:lnTo>
                <a:cubicBezTo>
                  <a:pt x="1626" y="244"/>
                  <a:pt x="1626" y="256"/>
                  <a:pt x="1626" y="269"/>
                </a:cubicBezTo>
                <a:cubicBezTo>
                  <a:pt x="1626" y="666"/>
                  <a:pt x="1228" y="989"/>
                  <a:pt x="737" y="989"/>
                </a:cubicBezTo>
                <a:lnTo>
                  <a:pt x="721" y="989"/>
                </a:lnTo>
                <a:lnTo>
                  <a:pt x="719" y="998"/>
                </a:lnTo>
                <a:cubicBezTo>
                  <a:pt x="646" y="1285"/>
                  <a:pt x="363" y="1510"/>
                  <a:pt x="5" y="1562"/>
                </a:cubicBezTo>
                <a:lnTo>
                  <a:pt x="0" y="1562"/>
                </a:lnTo>
                <a:lnTo>
                  <a:pt x="0" y="0"/>
                </a:lnTo>
                <a:close/>
              </a:path>
            </a:pathLst>
          </a:custGeom>
          <a:solidFill>
            <a:srgbClr val="F4B7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cs typeface="汉仪文黑-45简" panose="00020600040101010101" charset="-122"/>
            </a:endParaRPr>
          </a:p>
        </p:txBody>
      </p:sp>
      <p:sp>
        <p:nvSpPr>
          <p:cNvPr id="11" name="任意多边形 10"/>
          <p:cNvSpPr/>
          <p:nvPr userDrawn="1">
            <p:custDataLst>
              <p:tags r:id="rId3"/>
            </p:custDataLst>
          </p:nvPr>
        </p:nvSpPr>
        <p:spPr>
          <a:xfrm flipH="1" flipV="1">
            <a:off x="11169650" y="6101080"/>
            <a:ext cx="1022350" cy="75692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1960" h="1562">
                <a:moveTo>
                  <a:pt x="0" y="0"/>
                </a:moveTo>
                <a:lnTo>
                  <a:pt x="1960" y="0"/>
                </a:lnTo>
                <a:lnTo>
                  <a:pt x="1944" y="17"/>
                </a:lnTo>
                <a:cubicBezTo>
                  <a:pt x="1861" y="101"/>
                  <a:pt x="1755" y="170"/>
                  <a:pt x="1634" y="217"/>
                </a:cubicBezTo>
                <a:lnTo>
                  <a:pt x="1624" y="221"/>
                </a:lnTo>
                <a:lnTo>
                  <a:pt x="1625" y="231"/>
                </a:lnTo>
                <a:cubicBezTo>
                  <a:pt x="1626" y="244"/>
                  <a:pt x="1626" y="256"/>
                  <a:pt x="1626" y="269"/>
                </a:cubicBezTo>
                <a:cubicBezTo>
                  <a:pt x="1626" y="666"/>
                  <a:pt x="1228" y="989"/>
                  <a:pt x="737" y="989"/>
                </a:cubicBezTo>
                <a:lnTo>
                  <a:pt x="721" y="989"/>
                </a:lnTo>
                <a:lnTo>
                  <a:pt x="719" y="998"/>
                </a:lnTo>
                <a:cubicBezTo>
                  <a:pt x="646" y="1285"/>
                  <a:pt x="363" y="1510"/>
                  <a:pt x="5" y="1562"/>
                </a:cubicBezTo>
                <a:lnTo>
                  <a:pt x="0" y="1562"/>
                </a:lnTo>
                <a:lnTo>
                  <a:pt x="0" y="0"/>
                </a:lnTo>
                <a:close/>
              </a:path>
            </a:pathLst>
          </a:custGeom>
          <a:solidFill>
            <a:srgbClr val="F4B7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cs typeface="汉仪文黑-45简" panose="00020600040101010101" charset="-122"/>
            </a:endParaRPr>
          </a:p>
        </p:txBody>
      </p:sp>
      <p:sp>
        <p:nvSpPr>
          <p:cNvPr id="12" name="任意多边形 11"/>
          <p:cNvSpPr/>
          <p:nvPr userDrawn="1">
            <p:custDataLst>
              <p:tags r:id="rId4"/>
            </p:custDataLst>
          </p:nvPr>
        </p:nvSpPr>
        <p:spPr>
          <a:xfrm flipH="1">
            <a:off x="11169650" y="-24130"/>
            <a:ext cx="1022350" cy="75692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1960" h="1562">
                <a:moveTo>
                  <a:pt x="0" y="0"/>
                </a:moveTo>
                <a:lnTo>
                  <a:pt x="1960" y="0"/>
                </a:lnTo>
                <a:lnTo>
                  <a:pt x="1944" y="17"/>
                </a:lnTo>
                <a:cubicBezTo>
                  <a:pt x="1861" y="101"/>
                  <a:pt x="1755" y="170"/>
                  <a:pt x="1634" y="217"/>
                </a:cubicBezTo>
                <a:lnTo>
                  <a:pt x="1624" y="221"/>
                </a:lnTo>
                <a:lnTo>
                  <a:pt x="1625" y="231"/>
                </a:lnTo>
                <a:cubicBezTo>
                  <a:pt x="1626" y="244"/>
                  <a:pt x="1626" y="256"/>
                  <a:pt x="1626" y="269"/>
                </a:cubicBezTo>
                <a:cubicBezTo>
                  <a:pt x="1626" y="666"/>
                  <a:pt x="1228" y="989"/>
                  <a:pt x="737" y="989"/>
                </a:cubicBezTo>
                <a:lnTo>
                  <a:pt x="721" y="989"/>
                </a:lnTo>
                <a:lnTo>
                  <a:pt x="719" y="998"/>
                </a:lnTo>
                <a:cubicBezTo>
                  <a:pt x="646" y="1285"/>
                  <a:pt x="363" y="1510"/>
                  <a:pt x="5" y="1562"/>
                </a:cubicBezTo>
                <a:lnTo>
                  <a:pt x="0" y="1562"/>
                </a:lnTo>
                <a:lnTo>
                  <a:pt x="0" y="0"/>
                </a:lnTo>
                <a:close/>
              </a:path>
            </a:pathLst>
          </a:custGeom>
          <a:solidFill>
            <a:srgbClr val="5C7C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cs typeface="汉仪文黑-45简" panose="00020600040101010101" charset="-122"/>
            </a:endParaRPr>
          </a:p>
        </p:txBody>
      </p:sp>
      <p:sp>
        <p:nvSpPr>
          <p:cNvPr id="13" name="任意多边形 12"/>
          <p:cNvSpPr/>
          <p:nvPr userDrawn="1">
            <p:custDataLst>
              <p:tags r:id="rId5"/>
            </p:custDataLst>
          </p:nvPr>
        </p:nvSpPr>
        <p:spPr>
          <a:xfrm flipV="1">
            <a:off x="0" y="6101080"/>
            <a:ext cx="1022350" cy="75692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1960" h="1562">
                <a:moveTo>
                  <a:pt x="0" y="0"/>
                </a:moveTo>
                <a:lnTo>
                  <a:pt x="1960" y="0"/>
                </a:lnTo>
                <a:lnTo>
                  <a:pt x="1944" y="17"/>
                </a:lnTo>
                <a:cubicBezTo>
                  <a:pt x="1861" y="101"/>
                  <a:pt x="1755" y="170"/>
                  <a:pt x="1634" y="217"/>
                </a:cubicBezTo>
                <a:lnTo>
                  <a:pt x="1624" y="221"/>
                </a:lnTo>
                <a:lnTo>
                  <a:pt x="1625" y="231"/>
                </a:lnTo>
                <a:cubicBezTo>
                  <a:pt x="1626" y="244"/>
                  <a:pt x="1626" y="256"/>
                  <a:pt x="1626" y="269"/>
                </a:cubicBezTo>
                <a:cubicBezTo>
                  <a:pt x="1626" y="666"/>
                  <a:pt x="1228" y="989"/>
                  <a:pt x="737" y="989"/>
                </a:cubicBezTo>
                <a:lnTo>
                  <a:pt x="721" y="989"/>
                </a:lnTo>
                <a:lnTo>
                  <a:pt x="719" y="998"/>
                </a:lnTo>
                <a:cubicBezTo>
                  <a:pt x="646" y="1285"/>
                  <a:pt x="363" y="1510"/>
                  <a:pt x="5" y="1562"/>
                </a:cubicBezTo>
                <a:lnTo>
                  <a:pt x="0" y="1562"/>
                </a:lnTo>
                <a:lnTo>
                  <a:pt x="0" y="0"/>
                </a:lnTo>
                <a:close/>
              </a:path>
            </a:pathLst>
          </a:custGeom>
          <a:solidFill>
            <a:srgbClr val="5C7C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cs typeface="汉仪文黑-45简" panose="00020600040101010101" charset="-122"/>
            </a:endParaRPr>
          </a:p>
        </p:txBody>
      </p:sp>
      <p:pic>
        <p:nvPicPr>
          <p:cNvPr id="2" name="图片 1" descr="11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>
            <a:alphaModFix amt="3000"/>
          </a:blip>
          <a:stretch>
            <a:fillRect/>
          </a:stretch>
        </p:blipFill>
        <p:spPr>
          <a:xfrm flipH="1">
            <a:off x="2848610" y="471170"/>
            <a:ext cx="6494780" cy="62312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0.xml"/><Relationship Id="rId16" Type="http://schemas.openxmlformats.org/officeDocument/2006/relationships/tags" Target="../tags/tag59.xml"/><Relationship Id="rId15" Type="http://schemas.openxmlformats.org/officeDocument/2006/relationships/tags" Target="../tags/tag58.xml"/><Relationship Id="rId14" Type="http://schemas.openxmlformats.org/officeDocument/2006/relationships/tags" Target="../tags/tag57.xml"/><Relationship Id="rId13" Type="http://schemas.openxmlformats.org/officeDocument/2006/relationships/tags" Target="../tags/tag56.xml"/><Relationship Id="rId12" Type="http://schemas.openxmlformats.org/officeDocument/2006/relationships/tags" Target="../tags/tag55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汉仪文黑-45简" panose="00020600040101010101" charset="-122"/>
                <a:ea typeface="汉仪文黑-45简" panose="00020600040101010101" charset="-122"/>
                <a:cs typeface="汉仪文黑-45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汉仪文黑-45简" panose="00020600040101010101" charset="-122"/>
                <a:ea typeface="汉仪文黑-45简" panose="00020600040101010101" charset="-122"/>
                <a:cs typeface="汉仪文黑-45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汉仪文黑-45简" panose="00020600040101010101" charset="-122"/>
                <a:ea typeface="汉仪文黑-45简" panose="00020600040101010101" charset="-122"/>
                <a:cs typeface="汉仪文黑-45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汉仪文黑-45简" panose="00020600040101010101" charset="-122"/>
          <a:ea typeface="汉仪文黑-45简" panose="00020600040101010101" charset="-122"/>
          <a:cs typeface="汉仪文黑-45简" panose="00020600040101010101" charset="-122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汉仪文黑-45简" panose="00020600040101010101" charset="-122"/>
          <a:ea typeface="汉仪文黑-45简" panose="00020600040101010101" charset="-122"/>
          <a:cs typeface="汉仪文黑-45简" panose="00020600040101010101" charset="-122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汉仪文黑-45简" panose="00020600040101010101" charset="-122"/>
          <a:ea typeface="汉仪文黑-45简" panose="00020600040101010101" charset="-122"/>
          <a:cs typeface="汉仪文黑-45简" panose="00020600040101010101" charset="-122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汉仪文黑-45简" panose="00020600040101010101" charset="-122"/>
          <a:ea typeface="汉仪文黑-45简" panose="00020600040101010101" charset="-122"/>
          <a:cs typeface="汉仪文黑-45简" panose="00020600040101010101" charset="-122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汉仪文黑-45简" panose="00020600040101010101" charset="-122"/>
          <a:ea typeface="汉仪文黑-45简" panose="00020600040101010101" charset="-122"/>
          <a:cs typeface="汉仪文黑-45简" panose="00020600040101010101" charset="-122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汉仪文黑-45简" panose="00020600040101010101" charset="-122"/>
          <a:ea typeface="汉仪文黑-45简" panose="00020600040101010101" charset="-122"/>
          <a:cs typeface="汉仪文黑-45简" panose="0002060004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8.xml"/><Relationship Id="rId1" Type="http://schemas.openxmlformats.org/officeDocument/2006/relationships/tags" Target="../tags/tag87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23.png"/><Relationship Id="rId8" Type="http://schemas.openxmlformats.org/officeDocument/2006/relationships/image" Target="../media/image22.png"/><Relationship Id="rId7" Type="http://schemas.openxmlformats.org/officeDocument/2006/relationships/image" Target="../media/image21.png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tags" Target="../tags/tag91.xml"/><Relationship Id="rId2" Type="http://schemas.openxmlformats.org/officeDocument/2006/relationships/tags" Target="../tags/tag90.xml"/><Relationship Id="rId13" Type="http://schemas.openxmlformats.org/officeDocument/2006/relationships/slideLayout" Target="../slideLayouts/slideLayout2.xml"/><Relationship Id="rId12" Type="http://schemas.openxmlformats.org/officeDocument/2006/relationships/tags" Target="../tags/tag92.xml"/><Relationship Id="rId11" Type="http://schemas.openxmlformats.org/officeDocument/2006/relationships/image" Target="../media/image25.png"/><Relationship Id="rId10" Type="http://schemas.openxmlformats.org/officeDocument/2006/relationships/image" Target="../media/image24.png"/><Relationship Id="rId1" Type="http://schemas.openxmlformats.org/officeDocument/2006/relationships/tags" Target="../tags/tag8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3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99.xml"/><Relationship Id="rId8" Type="http://schemas.openxmlformats.org/officeDocument/2006/relationships/image" Target="../media/image28.jpeg"/><Relationship Id="rId7" Type="http://schemas.openxmlformats.org/officeDocument/2006/relationships/tags" Target="../tags/tag98.xml"/><Relationship Id="rId6" Type="http://schemas.openxmlformats.org/officeDocument/2006/relationships/image" Target="../media/image27.jpeg"/><Relationship Id="rId5" Type="http://schemas.openxmlformats.org/officeDocument/2006/relationships/tags" Target="../tags/tag97.xml"/><Relationship Id="rId4" Type="http://schemas.openxmlformats.org/officeDocument/2006/relationships/image" Target="../media/image26.jpeg"/><Relationship Id="rId3" Type="http://schemas.openxmlformats.org/officeDocument/2006/relationships/tags" Target="../tags/tag96.xml"/><Relationship Id="rId2" Type="http://schemas.openxmlformats.org/officeDocument/2006/relationships/tags" Target="../tags/tag95.xml"/><Relationship Id="rId13" Type="http://schemas.openxmlformats.org/officeDocument/2006/relationships/slideLayout" Target="../slideLayouts/slideLayout2.xml"/><Relationship Id="rId12" Type="http://schemas.openxmlformats.org/officeDocument/2006/relationships/tags" Target="../tags/tag102.xml"/><Relationship Id="rId11" Type="http://schemas.openxmlformats.org/officeDocument/2006/relationships/tags" Target="../tags/tag101.xml"/><Relationship Id="rId10" Type="http://schemas.openxmlformats.org/officeDocument/2006/relationships/tags" Target="../tags/tag100.xml"/><Relationship Id="rId1" Type="http://schemas.openxmlformats.org/officeDocument/2006/relationships/tags" Target="../tags/tag94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31.png"/><Relationship Id="rId8" Type="http://schemas.openxmlformats.org/officeDocument/2006/relationships/image" Target="../media/image30.png"/><Relationship Id="rId7" Type="http://schemas.openxmlformats.org/officeDocument/2006/relationships/image" Target="../media/image29.png"/><Relationship Id="rId6" Type="http://schemas.openxmlformats.org/officeDocument/2006/relationships/tags" Target="../tags/tag108.xml"/><Relationship Id="rId5" Type="http://schemas.openxmlformats.org/officeDocument/2006/relationships/tags" Target="../tags/tag107.xml"/><Relationship Id="rId4" Type="http://schemas.openxmlformats.org/officeDocument/2006/relationships/tags" Target="../tags/tag106.xml"/><Relationship Id="rId3" Type="http://schemas.openxmlformats.org/officeDocument/2006/relationships/tags" Target="../tags/tag105.xml"/><Relationship Id="rId2" Type="http://schemas.openxmlformats.org/officeDocument/2006/relationships/tags" Target="../tags/tag104.xml"/><Relationship Id="rId12" Type="http://schemas.openxmlformats.org/officeDocument/2006/relationships/slideLayout" Target="../slideLayouts/slideLayout2.xml"/><Relationship Id="rId11" Type="http://schemas.openxmlformats.org/officeDocument/2006/relationships/tags" Target="../tags/tag109.xml"/><Relationship Id="rId10" Type="http://schemas.openxmlformats.org/officeDocument/2006/relationships/image" Target="../media/image32.png"/><Relationship Id="rId1" Type="http://schemas.openxmlformats.org/officeDocument/2006/relationships/tags" Target="../tags/tag10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11.xml"/><Relationship Id="rId1" Type="http://schemas.openxmlformats.org/officeDocument/2006/relationships/tags" Target="../tags/tag110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115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3" Type="http://schemas.openxmlformats.org/officeDocument/2006/relationships/tags" Target="../tags/tag114.xml"/><Relationship Id="rId2" Type="http://schemas.openxmlformats.org/officeDocument/2006/relationships/tags" Target="../tags/tag113.xml"/><Relationship Id="rId1" Type="http://schemas.openxmlformats.org/officeDocument/2006/relationships/tags" Target="../tags/tag112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122.xml"/><Relationship Id="rId8" Type="http://schemas.openxmlformats.org/officeDocument/2006/relationships/image" Target="../media/image37.png"/><Relationship Id="rId7" Type="http://schemas.openxmlformats.org/officeDocument/2006/relationships/tags" Target="../tags/tag121.xml"/><Relationship Id="rId6" Type="http://schemas.openxmlformats.org/officeDocument/2006/relationships/tags" Target="../tags/tag120.xml"/><Relationship Id="rId5" Type="http://schemas.openxmlformats.org/officeDocument/2006/relationships/image" Target="../media/image36.jpeg"/><Relationship Id="rId4" Type="http://schemas.openxmlformats.org/officeDocument/2006/relationships/tags" Target="../tags/tag119.xml"/><Relationship Id="rId3" Type="http://schemas.openxmlformats.org/officeDocument/2006/relationships/tags" Target="../tags/tag118.xml"/><Relationship Id="rId27" Type="http://schemas.openxmlformats.org/officeDocument/2006/relationships/slideLayout" Target="../slideLayouts/slideLayout2.xml"/><Relationship Id="rId26" Type="http://schemas.openxmlformats.org/officeDocument/2006/relationships/tags" Target="../tags/tag135.xml"/><Relationship Id="rId25" Type="http://schemas.openxmlformats.org/officeDocument/2006/relationships/tags" Target="../tags/tag134.xml"/><Relationship Id="rId24" Type="http://schemas.openxmlformats.org/officeDocument/2006/relationships/tags" Target="../tags/tag133.xml"/><Relationship Id="rId23" Type="http://schemas.openxmlformats.org/officeDocument/2006/relationships/tags" Target="../tags/tag132.xml"/><Relationship Id="rId22" Type="http://schemas.openxmlformats.org/officeDocument/2006/relationships/tags" Target="../tags/tag131.xml"/><Relationship Id="rId21" Type="http://schemas.openxmlformats.org/officeDocument/2006/relationships/tags" Target="../tags/tag130.xml"/><Relationship Id="rId20" Type="http://schemas.openxmlformats.org/officeDocument/2006/relationships/tags" Target="../tags/tag129.xml"/><Relationship Id="rId2" Type="http://schemas.openxmlformats.org/officeDocument/2006/relationships/tags" Target="../tags/tag117.xml"/><Relationship Id="rId19" Type="http://schemas.openxmlformats.org/officeDocument/2006/relationships/image" Target="../media/image41.png"/><Relationship Id="rId18" Type="http://schemas.openxmlformats.org/officeDocument/2006/relationships/tags" Target="../tags/tag128.xml"/><Relationship Id="rId17" Type="http://schemas.openxmlformats.org/officeDocument/2006/relationships/tags" Target="../tags/tag127.xml"/><Relationship Id="rId16" Type="http://schemas.openxmlformats.org/officeDocument/2006/relationships/tags" Target="../tags/tag126.xml"/><Relationship Id="rId15" Type="http://schemas.openxmlformats.org/officeDocument/2006/relationships/image" Target="../media/image40.jpeg"/><Relationship Id="rId14" Type="http://schemas.openxmlformats.org/officeDocument/2006/relationships/tags" Target="../tags/tag125.xml"/><Relationship Id="rId13" Type="http://schemas.openxmlformats.org/officeDocument/2006/relationships/image" Target="../media/image39.png"/><Relationship Id="rId12" Type="http://schemas.openxmlformats.org/officeDocument/2006/relationships/tags" Target="../tags/tag124.xml"/><Relationship Id="rId11" Type="http://schemas.openxmlformats.org/officeDocument/2006/relationships/tags" Target="../tags/tag123.xml"/><Relationship Id="rId10" Type="http://schemas.openxmlformats.org/officeDocument/2006/relationships/image" Target="../media/image38.png"/><Relationship Id="rId1" Type="http://schemas.openxmlformats.org/officeDocument/2006/relationships/tags" Target="../tags/tag11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6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65.xml"/><Relationship Id="rId5" Type="http://schemas.openxmlformats.org/officeDocument/2006/relationships/image" Target="../media/image6.jpeg"/><Relationship Id="rId4" Type="http://schemas.openxmlformats.org/officeDocument/2006/relationships/tags" Target="../tags/tag64.xml"/><Relationship Id="rId3" Type="http://schemas.openxmlformats.org/officeDocument/2006/relationships/image" Target="../media/image5.jpeg"/><Relationship Id="rId2" Type="http://schemas.openxmlformats.org/officeDocument/2006/relationships/tags" Target="../tags/tag63.xml"/><Relationship Id="rId1" Type="http://schemas.openxmlformats.org/officeDocument/2006/relationships/tags" Target="../tags/tag62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142.xml"/><Relationship Id="rId7" Type="http://schemas.openxmlformats.org/officeDocument/2006/relationships/tags" Target="../tags/tag141.xml"/><Relationship Id="rId6" Type="http://schemas.openxmlformats.org/officeDocument/2006/relationships/image" Target="../media/image43.jpeg"/><Relationship Id="rId5" Type="http://schemas.openxmlformats.org/officeDocument/2006/relationships/tags" Target="../tags/tag140.xml"/><Relationship Id="rId4" Type="http://schemas.openxmlformats.org/officeDocument/2006/relationships/image" Target="../media/image42.jpeg"/><Relationship Id="rId3" Type="http://schemas.openxmlformats.org/officeDocument/2006/relationships/tags" Target="../tags/tag139.xml"/><Relationship Id="rId2" Type="http://schemas.openxmlformats.org/officeDocument/2006/relationships/tags" Target="../tags/tag138.xml"/><Relationship Id="rId1" Type="http://schemas.openxmlformats.org/officeDocument/2006/relationships/tags" Target="../tags/tag137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146.xml"/><Relationship Id="rId8" Type="http://schemas.openxmlformats.org/officeDocument/2006/relationships/image" Target="../media/image48.png"/><Relationship Id="rId7" Type="http://schemas.openxmlformats.org/officeDocument/2006/relationships/tags" Target="../tags/tag145.xml"/><Relationship Id="rId6" Type="http://schemas.openxmlformats.org/officeDocument/2006/relationships/image" Target="../media/image47.jpeg"/><Relationship Id="rId5" Type="http://schemas.openxmlformats.org/officeDocument/2006/relationships/tags" Target="../tags/tag144.xml"/><Relationship Id="rId4" Type="http://schemas.openxmlformats.org/officeDocument/2006/relationships/image" Target="../media/image46.png"/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3" Type="http://schemas.openxmlformats.org/officeDocument/2006/relationships/slideLayout" Target="../slideLayouts/slideLayout2.xml"/><Relationship Id="rId12" Type="http://schemas.openxmlformats.org/officeDocument/2006/relationships/tags" Target="../tags/tag148.xml"/><Relationship Id="rId11" Type="http://schemas.openxmlformats.org/officeDocument/2006/relationships/tags" Target="../tags/tag147.xml"/><Relationship Id="rId10" Type="http://schemas.openxmlformats.org/officeDocument/2006/relationships/image" Target="../media/image49.png"/><Relationship Id="rId1" Type="http://schemas.openxmlformats.org/officeDocument/2006/relationships/tags" Target="../tags/tag14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9.xml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153.xml"/><Relationship Id="rId5" Type="http://schemas.openxmlformats.org/officeDocument/2006/relationships/image" Target="../media/image51.jpeg"/><Relationship Id="rId4" Type="http://schemas.openxmlformats.org/officeDocument/2006/relationships/tags" Target="../tags/tag152.xml"/><Relationship Id="rId3" Type="http://schemas.openxmlformats.org/officeDocument/2006/relationships/image" Target="../media/image50.jpeg"/><Relationship Id="rId2" Type="http://schemas.openxmlformats.org/officeDocument/2006/relationships/tags" Target="../tags/tag151.xml"/><Relationship Id="rId1" Type="http://schemas.openxmlformats.org/officeDocument/2006/relationships/tags" Target="../tags/tag150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159.xml"/><Relationship Id="rId7" Type="http://schemas.openxmlformats.org/officeDocument/2006/relationships/image" Target="../media/image53.jpeg"/><Relationship Id="rId6" Type="http://schemas.openxmlformats.org/officeDocument/2006/relationships/tags" Target="../tags/tag158.xml"/><Relationship Id="rId5" Type="http://schemas.openxmlformats.org/officeDocument/2006/relationships/image" Target="../media/image52.jpeg"/><Relationship Id="rId4" Type="http://schemas.openxmlformats.org/officeDocument/2006/relationships/tags" Target="../tags/tag157.xml"/><Relationship Id="rId3" Type="http://schemas.openxmlformats.org/officeDocument/2006/relationships/tags" Target="../tags/tag156.xml"/><Relationship Id="rId2" Type="http://schemas.openxmlformats.org/officeDocument/2006/relationships/tags" Target="../tags/tag155.xml"/><Relationship Id="rId1" Type="http://schemas.openxmlformats.org/officeDocument/2006/relationships/tags" Target="../tags/tag154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165.xml"/><Relationship Id="rId7" Type="http://schemas.openxmlformats.org/officeDocument/2006/relationships/image" Target="../media/image55.jpeg"/><Relationship Id="rId6" Type="http://schemas.openxmlformats.org/officeDocument/2006/relationships/tags" Target="../tags/tag164.xml"/><Relationship Id="rId5" Type="http://schemas.openxmlformats.org/officeDocument/2006/relationships/image" Target="../media/image54.jpeg"/><Relationship Id="rId4" Type="http://schemas.openxmlformats.org/officeDocument/2006/relationships/tags" Target="../tags/tag163.xml"/><Relationship Id="rId3" Type="http://schemas.openxmlformats.org/officeDocument/2006/relationships/tags" Target="../tags/tag162.xml"/><Relationship Id="rId2" Type="http://schemas.openxmlformats.org/officeDocument/2006/relationships/tags" Target="../tags/tag161.xml"/><Relationship Id="rId1" Type="http://schemas.openxmlformats.org/officeDocument/2006/relationships/tags" Target="../tags/tag160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170.xml"/><Relationship Id="rId6" Type="http://schemas.openxmlformats.org/officeDocument/2006/relationships/image" Target="../media/image57.jpeg"/><Relationship Id="rId5" Type="http://schemas.openxmlformats.org/officeDocument/2006/relationships/tags" Target="../tags/tag169.xml"/><Relationship Id="rId4" Type="http://schemas.openxmlformats.org/officeDocument/2006/relationships/image" Target="../media/image56.jpeg"/><Relationship Id="rId3" Type="http://schemas.openxmlformats.org/officeDocument/2006/relationships/tags" Target="../tags/tag168.xml"/><Relationship Id="rId2" Type="http://schemas.openxmlformats.org/officeDocument/2006/relationships/tags" Target="../tags/tag167.xml"/><Relationship Id="rId1" Type="http://schemas.openxmlformats.org/officeDocument/2006/relationships/tags" Target="../tags/tag166.xm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176.xml"/><Relationship Id="rId7" Type="http://schemas.openxmlformats.org/officeDocument/2006/relationships/image" Target="../media/image59.jpeg"/><Relationship Id="rId6" Type="http://schemas.openxmlformats.org/officeDocument/2006/relationships/tags" Target="../tags/tag175.xml"/><Relationship Id="rId5" Type="http://schemas.openxmlformats.org/officeDocument/2006/relationships/image" Target="../media/image58.jpeg"/><Relationship Id="rId4" Type="http://schemas.openxmlformats.org/officeDocument/2006/relationships/tags" Target="../tags/tag174.xml"/><Relationship Id="rId3" Type="http://schemas.openxmlformats.org/officeDocument/2006/relationships/tags" Target="../tags/tag173.xml"/><Relationship Id="rId2" Type="http://schemas.openxmlformats.org/officeDocument/2006/relationships/tags" Target="../tags/tag172.xml"/><Relationship Id="rId1" Type="http://schemas.openxmlformats.org/officeDocument/2006/relationships/tags" Target="../tags/tag171.xml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180.xml"/><Relationship Id="rId4" Type="http://schemas.openxmlformats.org/officeDocument/2006/relationships/image" Target="../media/image60.jpeg"/><Relationship Id="rId3" Type="http://schemas.openxmlformats.org/officeDocument/2006/relationships/tags" Target="../tags/tag179.xml"/><Relationship Id="rId2" Type="http://schemas.openxmlformats.org/officeDocument/2006/relationships/tags" Target="../tags/tag178.xml"/><Relationship Id="rId1" Type="http://schemas.openxmlformats.org/officeDocument/2006/relationships/tags" Target="../tags/tag17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1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" Type="http://schemas.openxmlformats.org/officeDocument/2006/relationships/tags" Target="../tags/tag69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74.xml"/><Relationship Id="rId3" Type="http://schemas.openxmlformats.org/officeDocument/2006/relationships/image" Target="../media/image7.png"/><Relationship Id="rId2" Type="http://schemas.openxmlformats.org/officeDocument/2006/relationships/tags" Target="../tags/tag73.xml"/><Relationship Id="rId1" Type="http://schemas.openxmlformats.org/officeDocument/2006/relationships/tags" Target="../tags/tag72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" Type="http://schemas.openxmlformats.org/officeDocument/2006/relationships/tags" Target="../tags/tag7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8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82.xml"/><Relationship Id="rId5" Type="http://schemas.openxmlformats.org/officeDocument/2006/relationships/image" Target="../media/image9.jpeg"/><Relationship Id="rId4" Type="http://schemas.openxmlformats.org/officeDocument/2006/relationships/tags" Target="../tags/tag81.xml"/><Relationship Id="rId3" Type="http://schemas.openxmlformats.org/officeDocument/2006/relationships/image" Target="../media/image8.jpeg"/><Relationship Id="rId2" Type="http://schemas.openxmlformats.org/officeDocument/2006/relationships/tags" Target="../tags/tag80.xml"/><Relationship Id="rId1" Type="http://schemas.openxmlformats.org/officeDocument/2006/relationships/tags" Target="../tags/tag79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jpeg"/><Relationship Id="rId8" Type="http://schemas.openxmlformats.org/officeDocument/2006/relationships/image" Target="../media/image15.png"/><Relationship Id="rId7" Type="http://schemas.openxmlformats.org/officeDocument/2006/relationships/image" Target="../media/image14.png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tags" Target="../tags/tag84.xml"/><Relationship Id="rId12" Type="http://schemas.openxmlformats.org/officeDocument/2006/relationships/slideLayout" Target="../slideLayouts/slideLayout2.xml"/><Relationship Id="rId11" Type="http://schemas.openxmlformats.org/officeDocument/2006/relationships/tags" Target="../tags/tag85.xml"/><Relationship Id="rId10" Type="http://schemas.openxmlformats.org/officeDocument/2006/relationships/image" Target="../media/image17.jpeg"/><Relationship Id="rId1" Type="http://schemas.openxmlformats.org/officeDocument/2006/relationships/tags" Target="../tags/tag8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2028190" y="2599690"/>
            <a:ext cx="8300085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5000">
                <a:solidFill>
                  <a:srgbClr val="4B636B"/>
                </a:solidFill>
                <a:latin typeface="汉仪趣黑W" panose="00020600040101010101" charset="-122"/>
                <a:ea typeface="汉仪趣黑W" panose="00020600040101010101" charset="-122"/>
                <a:cs typeface="汉仪文黑-45简" panose="00020600040101010101" charset="-122"/>
                <a:sym typeface="汉仪趣黑W" panose="00020600040101010101" charset="-122"/>
              </a:rPr>
              <a:t>探秘风向标，一起去“追风”</a:t>
            </a:r>
            <a:endParaRPr lang="zh-CN" altLang="en-US" sz="5000">
              <a:solidFill>
                <a:srgbClr val="4B636B"/>
              </a:solidFill>
              <a:latin typeface="汉仪趣黑W" panose="00020600040101010101" charset="-122"/>
              <a:ea typeface="汉仪趣黑W" panose="00020600040101010101" charset="-122"/>
              <a:cs typeface="汉仪文黑-45简" panose="00020600040101010101" charset="-122"/>
              <a:sym typeface="汉仪趣黑W" panose="0002060004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064000" y="206565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b="1">
                <a:solidFill>
                  <a:srgbClr val="4B636B"/>
                </a:solidFill>
                <a:latin typeface="汉仪文黑-45简" panose="00020600040101010101" charset="-122"/>
                <a:ea typeface="汉仪文黑-45简" panose="00020600040101010101" charset="-122"/>
                <a:cs typeface="汉仪文黑-45简" panose="00020600040101010101" charset="-122"/>
              </a:rPr>
              <a:t>大班科学区案例分享</a:t>
            </a:r>
            <a:endParaRPr lang="zh-CN" altLang="en-US" b="1">
              <a:solidFill>
                <a:srgbClr val="4B636B"/>
              </a:solidFill>
              <a:latin typeface="汉仪文黑-45简" panose="00020600040101010101" charset="-122"/>
              <a:ea typeface="汉仪文黑-45简" panose="00020600040101010101" charset="-122"/>
              <a:cs typeface="汉仪文黑-45简" panose="00020600040101010101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4352925" y="4301490"/>
            <a:ext cx="3486150" cy="542925"/>
          </a:xfrm>
          <a:prstGeom prst="roundRect">
            <a:avLst>
              <a:gd name="adj" fmla="val 50000"/>
            </a:avLst>
          </a:prstGeom>
          <a:noFill/>
          <a:ln>
            <a:solidFill>
              <a:srgbClr val="5E7C87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5E7C87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文黑-45简" panose="0002060004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901883" y="4388803"/>
            <a:ext cx="23882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>
                <a:solidFill>
                  <a:srgbClr val="4B636B"/>
                </a:solidFill>
                <a:latin typeface="汉仪文黑-45简" panose="00020600040101010101" charset="-122"/>
                <a:ea typeface="汉仪文黑-45简" panose="00020600040101010101" charset="-122"/>
                <a:cs typeface="汉仪文黑-45简" panose="00020600040101010101" charset="-122"/>
              </a:rPr>
              <a:t>分享人：</a:t>
            </a:r>
            <a:r>
              <a:rPr lang="zh-CN" altLang="en-US">
                <a:solidFill>
                  <a:srgbClr val="4B636B"/>
                </a:solidFill>
                <a:latin typeface="汉仪文黑-45简" panose="00020600040101010101" charset="-122"/>
                <a:ea typeface="汉仪文黑-45简" panose="00020600040101010101" charset="-122"/>
                <a:cs typeface="汉仪文黑-45简" panose="00020600040101010101" charset="-122"/>
              </a:rPr>
              <a:t>许惠莲</a:t>
            </a:r>
            <a:endParaRPr lang="zh-CN" altLang="en-US">
              <a:solidFill>
                <a:srgbClr val="4B636B"/>
              </a:solidFill>
              <a:latin typeface="汉仪文黑-45简" panose="00020600040101010101" charset="-122"/>
              <a:ea typeface="汉仪文黑-45简" panose="00020600040101010101" charset="-122"/>
              <a:cs typeface="汉仪文黑-45简" panose="0002060004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1056005" y="3075305"/>
            <a:ext cx="942721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000">
                <a:solidFill>
                  <a:srgbClr val="4B636B"/>
                </a:solidFill>
                <a:latin typeface="汉仪趣黑W" panose="00020600040101010101" charset="-122"/>
                <a:ea typeface="汉仪趣黑W" panose="00020600040101010101" charset="-122"/>
                <a:cs typeface="汉仪文黑-45简" panose="00020600040101010101" charset="-122"/>
                <a:sym typeface="汉仪趣黑W" panose="00020600040101010101" charset="-122"/>
              </a:rPr>
              <a:t>关键活动：制作风向标，风向测量我探索</a:t>
            </a:r>
            <a:endParaRPr lang="zh-CN" altLang="en-US" sz="4000">
              <a:solidFill>
                <a:srgbClr val="4B636B"/>
              </a:solidFill>
              <a:latin typeface="汉仪趣黑W" panose="00020600040101010101" charset="-122"/>
              <a:ea typeface="汉仪趣黑W" panose="00020600040101010101" charset="-122"/>
              <a:cs typeface="汉仪文黑-45简" panose="00020600040101010101" charset="-122"/>
              <a:sym typeface="汉仪趣黑W" panose="0002060004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" name="文本框 15"/>
          <p:cNvSpPr txBox="1"/>
          <p:nvPr>
            <p:custDataLst>
              <p:tags r:id="rId1"/>
            </p:custDataLst>
          </p:nvPr>
        </p:nvSpPr>
        <p:spPr>
          <a:xfrm>
            <a:off x="3816350" y="357505"/>
            <a:ext cx="436181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>
                <a:solidFill>
                  <a:srgbClr val="4B636B"/>
                </a:solidFill>
                <a:latin typeface="汉仪趣黑W" panose="00020600040101010101" charset="-122"/>
                <a:ea typeface="汉仪趣黑W" panose="00020600040101010101" charset="-122"/>
                <a:cs typeface="汉仪文黑-45简" panose="00020600040101010101" charset="-122"/>
              </a:rPr>
              <a:t>How:</a:t>
            </a:r>
            <a:r>
              <a:rPr lang="zh-CN" altLang="en-US" sz="4000">
                <a:solidFill>
                  <a:srgbClr val="4B636B"/>
                </a:solidFill>
                <a:latin typeface="汉仪趣黑W" panose="00020600040101010101" charset="-122"/>
                <a:ea typeface="汉仪趣黑W" panose="00020600040101010101" charset="-122"/>
                <a:cs typeface="汉仪文黑-45简" panose="00020600040101010101" charset="-122"/>
              </a:rPr>
              <a:t>怎么</a:t>
            </a:r>
            <a:r>
              <a:rPr lang="zh-CN" altLang="en-US" sz="4000">
                <a:solidFill>
                  <a:srgbClr val="4B636B"/>
                </a:solidFill>
                <a:latin typeface="汉仪趣黑W" panose="00020600040101010101" charset="-122"/>
                <a:ea typeface="汉仪趣黑W" panose="00020600040101010101" charset="-122"/>
                <a:cs typeface="汉仪文黑-45简" panose="00020600040101010101" charset="-122"/>
              </a:rPr>
              <a:t>测风向？</a:t>
            </a:r>
            <a:endParaRPr lang="zh-CN" altLang="en-US" sz="4000">
              <a:solidFill>
                <a:srgbClr val="4B636B"/>
              </a:solidFill>
              <a:latin typeface="汉仪趣黑W" panose="00020600040101010101" charset="-122"/>
              <a:ea typeface="汉仪趣黑W" panose="00020600040101010101" charset="-122"/>
              <a:cs typeface="汉仪文黑-45简" panose="00020600040101010101" charset="-122"/>
            </a:endParaRPr>
          </a:p>
        </p:txBody>
      </p:sp>
      <p:sp>
        <p:nvSpPr>
          <p:cNvPr id="8" name="平行四边形 7"/>
          <p:cNvSpPr/>
          <p:nvPr/>
        </p:nvSpPr>
        <p:spPr>
          <a:xfrm>
            <a:off x="3695700" y="2294255"/>
            <a:ext cx="1476375" cy="108000"/>
          </a:xfrm>
          <a:prstGeom prst="parallelogram">
            <a:avLst/>
          </a:prstGeom>
          <a:gradFill>
            <a:gsLst>
              <a:gs pos="0">
                <a:srgbClr val="F4B73A">
                  <a:alpha val="0"/>
                </a:srgbClr>
              </a:gs>
              <a:gs pos="100000">
                <a:srgbClr val="F4B73A">
                  <a:alpha val="100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文黑-45简" panose="00020600040101010101" charset="-122"/>
            </a:endParaRPr>
          </a:p>
        </p:txBody>
      </p:sp>
      <p:sp>
        <p:nvSpPr>
          <p:cNvPr id="9" name="平行四边形 8"/>
          <p:cNvSpPr/>
          <p:nvPr/>
        </p:nvSpPr>
        <p:spPr>
          <a:xfrm>
            <a:off x="515620" y="5626100"/>
            <a:ext cx="1114425" cy="107950"/>
          </a:xfrm>
          <a:prstGeom prst="parallelogram">
            <a:avLst/>
          </a:prstGeom>
          <a:gradFill>
            <a:gsLst>
              <a:gs pos="0">
                <a:srgbClr val="5C7C87">
                  <a:alpha val="0"/>
                </a:srgbClr>
              </a:gs>
              <a:gs pos="100000">
                <a:srgbClr val="5C7C8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文黑-45简" panose="00020600040101010101" charset="-122"/>
            </a:endParaRPr>
          </a:p>
        </p:txBody>
      </p:sp>
      <p:sp>
        <p:nvSpPr>
          <p:cNvPr id="10" name="平行四边形 9"/>
          <p:cNvSpPr/>
          <p:nvPr/>
        </p:nvSpPr>
        <p:spPr>
          <a:xfrm>
            <a:off x="6478270" y="5241925"/>
            <a:ext cx="666750" cy="107950"/>
          </a:xfrm>
          <a:prstGeom prst="parallelogram">
            <a:avLst/>
          </a:prstGeom>
          <a:gradFill>
            <a:gsLst>
              <a:gs pos="0">
                <a:srgbClr val="5C7C87">
                  <a:alpha val="0"/>
                </a:srgbClr>
              </a:gs>
              <a:gs pos="100000">
                <a:srgbClr val="5C7C8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文黑-45简" panose="00020600040101010101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085850" y="1968500"/>
            <a:ext cx="9897745" cy="21583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40000"/>
              </a:lnSpc>
            </a:pPr>
            <a:r>
              <a:rPr lang="en-US" altLang="zh-CN" b="0">
                <a:latin typeface="Calibri" panose="020F0502020204030204" charset="0"/>
                <a:ea typeface="宋体" panose="02010600030101010101" pitchFamily="2" charset="-122"/>
              </a:rPr>
              <a:t> </a:t>
            </a:r>
            <a:r>
              <a:rPr lang="zh-CN" altLang="en-US" sz="2400" u="sng">
                <a:cs typeface="汉仪文黑-45简" panose="00020600040101010101" charset="-122"/>
              </a:rPr>
              <a:t>《幼儿园领域关键经验与教育建议》中提到，大班幼儿要能主动感知自然环境，教师要引导幼儿关注和了解自然环境与人类生活的密切关系。了解到测定风向能为我们的生活带来帮助和便利，幼儿对此活动的兴趣更浓厚了，迫不及待要开始“追风”行动。</a:t>
            </a:r>
            <a:endParaRPr lang="zh-CN" altLang="en-US" sz="2400" u="sng">
              <a:cs typeface="汉仪文黑-45简" panose="0002060004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" name="文本框 15"/>
          <p:cNvSpPr txBox="1"/>
          <p:nvPr>
            <p:custDataLst>
              <p:tags r:id="rId1"/>
            </p:custDataLst>
          </p:nvPr>
        </p:nvSpPr>
        <p:spPr>
          <a:xfrm>
            <a:off x="515620" y="357505"/>
            <a:ext cx="49930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4B636B"/>
                </a:solidFill>
                <a:latin typeface="汉仪趣黑W" panose="00020600040101010101" charset="-122"/>
                <a:ea typeface="汉仪趣黑W" panose="00020600040101010101" charset="-122"/>
                <a:cs typeface="汉仪文黑-45简" panose="00020600040101010101" charset="-122"/>
              </a:rPr>
              <a:t>初次测定：自选材料</a:t>
            </a:r>
            <a:endParaRPr lang="zh-CN" altLang="en-US" sz="3200">
              <a:solidFill>
                <a:srgbClr val="4B636B"/>
              </a:solidFill>
              <a:latin typeface="汉仪趣黑W" panose="00020600040101010101" charset="-122"/>
              <a:ea typeface="汉仪趣黑W" panose="00020600040101010101" charset="-122"/>
              <a:cs typeface="汉仪文黑-45简" panose="00020600040101010101" charset="-122"/>
            </a:endParaRPr>
          </a:p>
        </p:txBody>
      </p:sp>
      <p:sp>
        <p:nvSpPr>
          <p:cNvPr id="8" name="平行四边形 7"/>
          <p:cNvSpPr/>
          <p:nvPr/>
        </p:nvSpPr>
        <p:spPr>
          <a:xfrm>
            <a:off x="3695700" y="2294255"/>
            <a:ext cx="1476375" cy="108000"/>
          </a:xfrm>
          <a:prstGeom prst="parallelogram">
            <a:avLst/>
          </a:prstGeom>
          <a:gradFill>
            <a:gsLst>
              <a:gs pos="0">
                <a:srgbClr val="F4B73A">
                  <a:alpha val="0"/>
                </a:srgbClr>
              </a:gs>
              <a:gs pos="100000">
                <a:srgbClr val="F4B73A">
                  <a:alpha val="100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文黑-45简" panose="00020600040101010101" charset="-122"/>
            </a:endParaRPr>
          </a:p>
        </p:txBody>
      </p:sp>
      <p:sp>
        <p:nvSpPr>
          <p:cNvPr id="9" name="平行四边形 8"/>
          <p:cNvSpPr/>
          <p:nvPr/>
        </p:nvSpPr>
        <p:spPr>
          <a:xfrm>
            <a:off x="515620" y="5626100"/>
            <a:ext cx="1114425" cy="107950"/>
          </a:xfrm>
          <a:prstGeom prst="parallelogram">
            <a:avLst/>
          </a:prstGeom>
          <a:gradFill>
            <a:gsLst>
              <a:gs pos="0">
                <a:srgbClr val="5C7C87">
                  <a:alpha val="0"/>
                </a:srgbClr>
              </a:gs>
              <a:gs pos="100000">
                <a:srgbClr val="5C7C8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文黑-45简" panose="00020600040101010101" charset="-122"/>
            </a:endParaRPr>
          </a:p>
        </p:txBody>
      </p:sp>
      <p:sp>
        <p:nvSpPr>
          <p:cNvPr id="10" name="平行四边形 9"/>
          <p:cNvSpPr/>
          <p:nvPr/>
        </p:nvSpPr>
        <p:spPr>
          <a:xfrm>
            <a:off x="6478270" y="5241925"/>
            <a:ext cx="666750" cy="107950"/>
          </a:xfrm>
          <a:prstGeom prst="parallelogram">
            <a:avLst/>
          </a:prstGeom>
          <a:gradFill>
            <a:gsLst>
              <a:gs pos="0">
                <a:srgbClr val="5C7C87">
                  <a:alpha val="0"/>
                </a:srgbClr>
              </a:gs>
              <a:gs pos="100000">
                <a:srgbClr val="5C7C8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文黑-45简" panose="0002060004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448945" y="941070"/>
            <a:ext cx="10690225" cy="7556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altLang="zh-CN">
                <a:cs typeface="汉仪文黑-45简" panose="00020600040101010101" charset="-122"/>
              </a:rPr>
              <a:t>      </a:t>
            </a:r>
            <a:r>
              <a:rPr lang="zh-CN" altLang="en-US">
                <a:cs typeface="汉仪文黑-45简" panose="00020600040101010101" charset="-122"/>
              </a:rPr>
              <a:t>我们看不见风，那怎么测量风向呢？是不是可以借助于一些材料呢？孩子么热闹地讨论起来，带着自己的想法，再次来到操场，尝试测量风的方向。</a:t>
            </a:r>
            <a:endParaRPr lang="zh-CN" altLang="en-US">
              <a:cs typeface="汉仪文黑-45简" panose="00020600040101010101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3"/>
            </p:custDataLst>
          </p:nvPr>
        </p:nvGraphicFramePr>
        <p:xfrm>
          <a:off x="1242695" y="1775460"/>
          <a:ext cx="9806940" cy="4315460"/>
        </p:xfrm>
        <a:graphic>
          <a:graphicData uri="http://schemas.openxmlformats.org/drawingml/2006/table">
            <a:tbl>
              <a:tblPr/>
              <a:tblGrid>
                <a:gridCol w="631190"/>
                <a:gridCol w="2267585"/>
                <a:gridCol w="2269490"/>
                <a:gridCol w="2336800"/>
                <a:gridCol w="2301875"/>
              </a:tblGrid>
              <a:tr h="1541145">
                <a:tc>
                  <a:txBody>
                    <a:bodyPr/>
                    <a:p>
                      <a:pPr indent="0">
                        <a:buNone/>
                      </a:pPr>
                      <a:endParaRPr 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运用的材料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头发</a:t>
                      </a:r>
                      <a:endParaRPr lang="en-US" altLang="en-US" sz="18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纸巾</a:t>
                      </a:r>
                      <a:endParaRPr lang="en-US" altLang="en-US" sz="18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绳子</a:t>
                      </a:r>
                      <a:endParaRPr lang="en-US" altLang="en-US" sz="18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风车</a:t>
                      </a:r>
                      <a:endParaRPr lang="en-US" altLang="en-US" sz="18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41145">
                <a:tc>
                  <a:txBody>
                    <a:bodyPr/>
                    <a:p>
                      <a:pPr indent="0">
                        <a:buNone/>
                      </a:pPr>
                      <a:endParaRPr 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幼儿的发现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头发</a:t>
                      </a:r>
                      <a:endParaRPr lang="en-US" altLang="en-US" sz="18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纸巾</a:t>
                      </a:r>
                      <a:endParaRPr lang="en-US" altLang="en-US" sz="18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绳子</a:t>
                      </a:r>
                      <a:endParaRPr lang="en-US" altLang="en-US" sz="18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风车</a:t>
                      </a:r>
                      <a:endParaRPr lang="en-US" altLang="en-US" sz="18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33170">
                <a:tc>
                  <a:txBody>
                    <a:bodyPr/>
                    <a:p>
                      <a:pPr indent="0">
                        <a:buNone/>
                      </a:pPr>
                      <a:endParaRPr 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教师支持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p>
                      <a:pPr indent="0">
                        <a:buNone/>
                      </a:pPr>
                      <a:endParaRPr 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鼓励幼儿大胆猜想，结合生活经验，运用材料去测定风向。观察物体的变化，思考风的方向。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4" name="图片 3"/>
          <p:cNvPicPr/>
          <p:nvPr/>
        </p:nvPicPr>
        <p:blipFill>
          <a:blip r:embed="rId4"/>
          <a:stretch>
            <a:fillRect/>
          </a:stretch>
        </p:blipFill>
        <p:spPr>
          <a:xfrm>
            <a:off x="2131695" y="2075815"/>
            <a:ext cx="1692910" cy="11576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/>
          <p:nvPr/>
        </p:nvPicPr>
        <p:blipFill>
          <a:blip r:embed="rId5"/>
          <a:stretch>
            <a:fillRect/>
          </a:stretch>
        </p:blipFill>
        <p:spPr>
          <a:xfrm>
            <a:off x="4369435" y="2075815"/>
            <a:ext cx="1725930" cy="11626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/>
          <p:nvPr/>
        </p:nvPicPr>
        <p:blipFill>
          <a:blip r:embed="rId6"/>
          <a:stretch>
            <a:fillRect/>
          </a:stretch>
        </p:blipFill>
        <p:spPr>
          <a:xfrm>
            <a:off x="6729095" y="2075815"/>
            <a:ext cx="1689735" cy="1158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/>
          <p:nvPr/>
        </p:nvPicPr>
        <p:blipFill>
          <a:blip r:embed="rId7"/>
          <a:stretch>
            <a:fillRect/>
          </a:stretch>
        </p:blipFill>
        <p:spPr>
          <a:xfrm>
            <a:off x="9052560" y="2075815"/>
            <a:ext cx="1734820" cy="11626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/>
          <p:nvPr/>
        </p:nvPicPr>
        <p:blipFill>
          <a:blip r:embed="rId8"/>
          <a:stretch>
            <a:fillRect/>
          </a:stretch>
        </p:blipFill>
        <p:spPr>
          <a:xfrm>
            <a:off x="2132330" y="3624580"/>
            <a:ext cx="1692910" cy="1133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/>
          <p:nvPr/>
        </p:nvPicPr>
        <p:blipFill>
          <a:blip r:embed="rId9"/>
          <a:stretch>
            <a:fillRect/>
          </a:stretch>
        </p:blipFill>
        <p:spPr>
          <a:xfrm>
            <a:off x="4369435" y="3624580"/>
            <a:ext cx="1725930" cy="1133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/>
          <p:nvPr/>
        </p:nvPicPr>
        <p:blipFill>
          <a:blip r:embed="rId10"/>
          <a:stretch>
            <a:fillRect/>
          </a:stretch>
        </p:blipFill>
        <p:spPr>
          <a:xfrm>
            <a:off x="6729095" y="3624580"/>
            <a:ext cx="1689735" cy="1133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/>
          <p:nvPr/>
        </p:nvPicPr>
        <p:blipFill>
          <a:blip r:embed="rId11"/>
          <a:stretch>
            <a:fillRect/>
          </a:stretch>
        </p:blipFill>
        <p:spPr>
          <a:xfrm>
            <a:off x="9052560" y="3617595"/>
            <a:ext cx="1724660" cy="114046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平行四边形 7"/>
          <p:cNvSpPr/>
          <p:nvPr/>
        </p:nvSpPr>
        <p:spPr>
          <a:xfrm>
            <a:off x="3695700" y="2294255"/>
            <a:ext cx="1476375" cy="108000"/>
          </a:xfrm>
          <a:prstGeom prst="parallelogram">
            <a:avLst/>
          </a:prstGeom>
          <a:gradFill>
            <a:gsLst>
              <a:gs pos="0">
                <a:srgbClr val="F4B73A">
                  <a:alpha val="0"/>
                </a:srgbClr>
              </a:gs>
              <a:gs pos="100000">
                <a:srgbClr val="F4B73A">
                  <a:alpha val="100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文黑-45简" panose="00020600040101010101" charset="-122"/>
            </a:endParaRPr>
          </a:p>
        </p:txBody>
      </p:sp>
      <p:sp>
        <p:nvSpPr>
          <p:cNvPr id="9" name="平行四边形 8"/>
          <p:cNvSpPr/>
          <p:nvPr/>
        </p:nvSpPr>
        <p:spPr>
          <a:xfrm>
            <a:off x="515620" y="5626100"/>
            <a:ext cx="1114425" cy="107950"/>
          </a:xfrm>
          <a:prstGeom prst="parallelogram">
            <a:avLst/>
          </a:prstGeom>
          <a:gradFill>
            <a:gsLst>
              <a:gs pos="0">
                <a:srgbClr val="5C7C87">
                  <a:alpha val="0"/>
                </a:srgbClr>
              </a:gs>
              <a:gs pos="100000">
                <a:srgbClr val="5C7C8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文黑-45简" panose="00020600040101010101" charset="-122"/>
            </a:endParaRPr>
          </a:p>
        </p:txBody>
      </p:sp>
      <p:sp>
        <p:nvSpPr>
          <p:cNvPr id="10" name="平行四边形 9"/>
          <p:cNvSpPr/>
          <p:nvPr/>
        </p:nvSpPr>
        <p:spPr>
          <a:xfrm>
            <a:off x="6478270" y="5241925"/>
            <a:ext cx="666750" cy="107950"/>
          </a:xfrm>
          <a:prstGeom prst="parallelogram">
            <a:avLst/>
          </a:prstGeom>
          <a:gradFill>
            <a:gsLst>
              <a:gs pos="0">
                <a:srgbClr val="5C7C87">
                  <a:alpha val="0"/>
                </a:srgbClr>
              </a:gs>
              <a:gs pos="100000">
                <a:srgbClr val="5C7C8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文黑-45简" panose="00020600040101010101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085850" y="1680845"/>
            <a:ext cx="9897745" cy="32296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70000"/>
              </a:lnSpc>
            </a:pPr>
            <a:r>
              <a:rPr lang="en-US" altLang="zh-CN" b="0">
                <a:latin typeface="Calibri" panose="020F0502020204030204" charset="0"/>
                <a:ea typeface="宋体" panose="02010600030101010101" pitchFamily="2" charset="-122"/>
              </a:rPr>
              <a:t> </a:t>
            </a:r>
            <a:r>
              <a:rPr lang="zh-CN" altLang="en-US" sz="2400" b="1" u="sng">
                <a:cs typeface="汉仪文黑-45简" panose="00020600040101010101" charset="-122"/>
              </a:rPr>
              <a:t>教师感悟：</a:t>
            </a:r>
            <a:r>
              <a:rPr lang="zh-CN" altLang="en-US" sz="2400" u="sng">
                <a:cs typeface="汉仪文黑-45简" panose="00020600040101010101" charset="-122"/>
              </a:rPr>
              <a:t>《指南》指出，5-6岁幼儿能通过观察、比较与分析，发现并描述某个事物前后的变化，能用一定的方法验证自己的猜测。孩子们借助与生活经验，自主寻找各种材料进行尝试，初步了解了风是有方向的。通过观察物体的变化，幼儿能尝试猜测风的方向。通过资料调查，幼儿也知道了了解风向的好处，对风向的测定也产生了兴趣。</a:t>
            </a:r>
            <a:endParaRPr lang="zh-CN" altLang="en-US" sz="2400" u="sng">
              <a:cs typeface="汉仪文黑-45简" panose="0002060004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" name="文本框 15"/>
          <p:cNvSpPr txBox="1"/>
          <p:nvPr>
            <p:custDataLst>
              <p:tags r:id="rId1"/>
            </p:custDataLst>
          </p:nvPr>
        </p:nvSpPr>
        <p:spPr>
          <a:xfrm>
            <a:off x="515620" y="357505"/>
            <a:ext cx="49930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4B636B"/>
                </a:solidFill>
                <a:latin typeface="汉仪趣黑W" panose="00020600040101010101" charset="-122"/>
                <a:ea typeface="汉仪趣黑W" panose="00020600040101010101" charset="-122"/>
                <a:cs typeface="汉仪文黑-45简" panose="00020600040101010101" charset="-122"/>
              </a:rPr>
              <a:t>再次测定：借助</a:t>
            </a:r>
            <a:r>
              <a:rPr lang="zh-CN" altLang="en-US" sz="3200">
                <a:solidFill>
                  <a:srgbClr val="4B636B"/>
                </a:solidFill>
                <a:latin typeface="汉仪趣黑W" panose="00020600040101010101" charset="-122"/>
                <a:ea typeface="汉仪趣黑W" panose="00020600040101010101" charset="-122"/>
                <a:cs typeface="汉仪文黑-45简" panose="00020600040101010101" charset="-122"/>
              </a:rPr>
              <a:t>风向标</a:t>
            </a:r>
            <a:endParaRPr lang="zh-CN" altLang="en-US" sz="3200">
              <a:solidFill>
                <a:srgbClr val="4B636B"/>
              </a:solidFill>
              <a:latin typeface="汉仪趣黑W" panose="00020600040101010101" charset="-122"/>
              <a:ea typeface="汉仪趣黑W" panose="00020600040101010101" charset="-122"/>
              <a:cs typeface="汉仪文黑-45简" panose="00020600040101010101" charset="-122"/>
            </a:endParaRPr>
          </a:p>
        </p:txBody>
      </p:sp>
      <p:sp>
        <p:nvSpPr>
          <p:cNvPr id="8" name="平行四边形 7"/>
          <p:cNvSpPr/>
          <p:nvPr/>
        </p:nvSpPr>
        <p:spPr>
          <a:xfrm>
            <a:off x="3695700" y="2294255"/>
            <a:ext cx="1476375" cy="108000"/>
          </a:xfrm>
          <a:prstGeom prst="parallelogram">
            <a:avLst/>
          </a:prstGeom>
          <a:gradFill>
            <a:gsLst>
              <a:gs pos="0">
                <a:srgbClr val="F4B73A">
                  <a:alpha val="0"/>
                </a:srgbClr>
              </a:gs>
              <a:gs pos="100000">
                <a:srgbClr val="F4B73A">
                  <a:alpha val="100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文黑-45简" panose="00020600040101010101" charset="-122"/>
            </a:endParaRPr>
          </a:p>
        </p:txBody>
      </p:sp>
      <p:sp>
        <p:nvSpPr>
          <p:cNvPr id="9" name="平行四边形 8"/>
          <p:cNvSpPr/>
          <p:nvPr/>
        </p:nvSpPr>
        <p:spPr>
          <a:xfrm>
            <a:off x="515620" y="5626100"/>
            <a:ext cx="1114425" cy="107950"/>
          </a:xfrm>
          <a:prstGeom prst="parallelogram">
            <a:avLst/>
          </a:prstGeom>
          <a:gradFill>
            <a:gsLst>
              <a:gs pos="0">
                <a:srgbClr val="5C7C87">
                  <a:alpha val="0"/>
                </a:srgbClr>
              </a:gs>
              <a:gs pos="100000">
                <a:srgbClr val="5C7C8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文黑-45简" panose="00020600040101010101" charset="-122"/>
            </a:endParaRPr>
          </a:p>
        </p:txBody>
      </p:sp>
      <p:sp>
        <p:nvSpPr>
          <p:cNvPr id="10" name="平行四边形 9"/>
          <p:cNvSpPr/>
          <p:nvPr/>
        </p:nvSpPr>
        <p:spPr>
          <a:xfrm>
            <a:off x="6478270" y="5241925"/>
            <a:ext cx="666750" cy="107950"/>
          </a:xfrm>
          <a:prstGeom prst="parallelogram">
            <a:avLst/>
          </a:prstGeom>
          <a:gradFill>
            <a:gsLst>
              <a:gs pos="0">
                <a:srgbClr val="5C7C87">
                  <a:alpha val="0"/>
                </a:srgbClr>
              </a:gs>
              <a:gs pos="100000">
                <a:srgbClr val="5C7C8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文黑-45简" panose="0002060004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448945" y="941070"/>
            <a:ext cx="10690225" cy="1087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altLang="zh-CN">
                <a:cs typeface="汉仪文黑-45简" panose="00020600040101010101" charset="-122"/>
              </a:rPr>
              <a:t>     </a:t>
            </a:r>
            <a:r>
              <a:rPr>
                <a:cs typeface="汉仪文黑-45简" panose="00020600040101010101" charset="-122"/>
              </a:rPr>
              <a:t>风是有方向的，风吹来的方向即为风向。《幼儿园领域关键经验与教育建议》中提到大班幼儿在科学探究活动中，要能正确使用简单的工具，并能按流程进行操作。教师可以为幼儿提供适宜的工具和材料，共幼儿自主选择，持续探究。</a:t>
            </a:r>
            <a:endParaRPr>
              <a:cs typeface="汉仪文黑-45简" panose="00020600040101010101" charset="-122"/>
            </a:endParaRPr>
          </a:p>
        </p:txBody>
      </p:sp>
      <p:pic>
        <p:nvPicPr>
          <p:cNvPr id="18" name="图片 11" descr="D:/许惠莲/大班/大班上/观察记录/10月 课程故事 一起去“追风”/QQ图片20231018182929.jpgQQ图片2023101818292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l="18971" t="31365" r="18699" b="-1247"/>
          <a:stretch>
            <a:fillRect/>
          </a:stretch>
        </p:blipFill>
        <p:spPr>
          <a:xfrm>
            <a:off x="1036955" y="2402205"/>
            <a:ext cx="2058670" cy="2480310"/>
          </a:xfrm>
          <a:prstGeom prst="rect">
            <a:avLst/>
          </a:prstGeom>
        </p:spPr>
      </p:pic>
      <p:pic>
        <p:nvPicPr>
          <p:cNvPr id="19" name="图片 9" descr="D:/许惠莲/大班/大班上/观察记录/10月 课程故事 一起去“追风”/IMG_20231018_171531_edit_142748098515716.jpgIMG_20231018_171531_edit_14274809851571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263" r="263"/>
          <a:stretch>
            <a:fillRect/>
          </a:stretch>
        </p:blipFill>
        <p:spPr>
          <a:xfrm>
            <a:off x="3616325" y="2395855"/>
            <a:ext cx="3411855" cy="2479675"/>
          </a:xfrm>
          <a:prstGeom prst="rect">
            <a:avLst/>
          </a:prstGeom>
        </p:spPr>
      </p:pic>
      <p:pic>
        <p:nvPicPr>
          <p:cNvPr id="20" name="图片 10" descr="D:/许惠莲/大班/大班上/观察记录/10月 课程故事 一起去“追风”/IMG_20231018_171525_edit_142731175248010.jpgIMG_20231018_171525_edit_142731175248010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 t="873" b="873"/>
          <a:stretch>
            <a:fillRect/>
          </a:stretch>
        </p:blipFill>
        <p:spPr>
          <a:xfrm>
            <a:off x="7548880" y="2402205"/>
            <a:ext cx="3475990" cy="2472690"/>
          </a:xfrm>
          <a:prstGeom prst="rect">
            <a:avLst/>
          </a:prstGeom>
        </p:spPr>
      </p:pic>
      <p:sp>
        <p:nvSpPr>
          <p:cNvPr id="21" name="文本框 20"/>
          <p:cNvSpPr txBox="1"/>
          <p:nvPr>
            <p:custDataLst>
              <p:tags r:id="rId9"/>
            </p:custDataLst>
          </p:nvPr>
        </p:nvSpPr>
        <p:spPr>
          <a:xfrm>
            <a:off x="1036955" y="5084445"/>
            <a:ext cx="1896745" cy="4235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altLang="zh-CN">
                <a:cs typeface="汉仪文黑-45简" panose="00020600040101010101" charset="-122"/>
              </a:rPr>
              <a:t>     </a:t>
            </a:r>
            <a:r>
              <a:rPr lang="zh-CN" u="sng">
                <a:cs typeface="汉仪文黑-45简" panose="00020600040101010101" charset="-122"/>
              </a:rPr>
              <a:t>风向仪</a:t>
            </a:r>
            <a:endParaRPr lang="zh-CN" u="sng">
              <a:cs typeface="汉仪文黑-45简" panose="00020600040101010101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10"/>
            </p:custDataLst>
          </p:nvPr>
        </p:nvSpPr>
        <p:spPr>
          <a:xfrm>
            <a:off x="3576955" y="5200015"/>
            <a:ext cx="3332480" cy="4235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altLang="zh-CN">
                <a:cs typeface="汉仪文黑-45简" panose="00020600040101010101" charset="-122"/>
              </a:rPr>
              <a:t>     </a:t>
            </a:r>
            <a:r>
              <a:rPr lang="zh-CN" u="sng">
                <a:cs typeface="汉仪文黑-45简" panose="00020600040101010101" charset="-122"/>
              </a:rPr>
              <a:t>风向仪有箭头，还有</a:t>
            </a:r>
            <a:r>
              <a:rPr lang="zh-CN" u="sng">
                <a:cs typeface="汉仪文黑-45简" panose="00020600040101010101" charset="-122"/>
              </a:rPr>
              <a:t>尾巴</a:t>
            </a:r>
            <a:endParaRPr lang="zh-CN" u="sng">
              <a:cs typeface="汉仪文黑-45简" panose="00020600040101010101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11"/>
            </p:custDataLst>
          </p:nvPr>
        </p:nvSpPr>
        <p:spPr>
          <a:xfrm>
            <a:off x="7692390" y="5208270"/>
            <a:ext cx="3332480" cy="4235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altLang="zh-CN">
                <a:cs typeface="汉仪文黑-45简" panose="00020600040101010101" charset="-122"/>
              </a:rPr>
              <a:t>     </a:t>
            </a:r>
            <a:r>
              <a:rPr lang="zh-CN" u="sng">
                <a:cs typeface="汉仪文黑-45简" panose="00020600040101010101" charset="-122"/>
              </a:rPr>
              <a:t>上面有东南西北、</a:t>
            </a:r>
            <a:r>
              <a:rPr lang="zh-CN" u="sng">
                <a:cs typeface="汉仪文黑-45简" panose="00020600040101010101" charset="-122"/>
              </a:rPr>
              <a:t>指南针</a:t>
            </a:r>
            <a:endParaRPr lang="zh-CN" u="sng">
              <a:cs typeface="汉仪文黑-45简" panose="00020600040101010101" charset="-122"/>
            </a:endParaRPr>
          </a:p>
        </p:txBody>
      </p:sp>
    </p:spTree>
    <p:custDataLst>
      <p:tags r:id="rId1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" name="文本框 15"/>
          <p:cNvSpPr txBox="1"/>
          <p:nvPr>
            <p:custDataLst>
              <p:tags r:id="rId1"/>
            </p:custDataLst>
          </p:nvPr>
        </p:nvSpPr>
        <p:spPr>
          <a:xfrm>
            <a:off x="515620" y="357505"/>
            <a:ext cx="51358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u="sng">
                <a:solidFill>
                  <a:srgbClr val="4B636B"/>
                </a:solidFill>
                <a:latin typeface="汉仪趣黑W" panose="00020600040101010101" charset="-122"/>
                <a:ea typeface="汉仪趣黑W" panose="00020600040101010101" charset="-122"/>
                <a:cs typeface="汉仪文黑-45简" panose="00020600040101010101" charset="-122"/>
              </a:rPr>
              <a:t>问题一：风向标为什么会停下来呢？</a:t>
            </a:r>
            <a:endParaRPr lang="zh-CN" altLang="en-US" sz="2400" u="sng">
              <a:solidFill>
                <a:srgbClr val="4B636B"/>
              </a:solidFill>
              <a:latin typeface="汉仪趣黑W" panose="00020600040101010101" charset="-122"/>
              <a:ea typeface="汉仪趣黑W" panose="00020600040101010101" charset="-122"/>
              <a:cs typeface="汉仪文黑-45简" panose="00020600040101010101" charset="-122"/>
            </a:endParaRPr>
          </a:p>
        </p:txBody>
      </p:sp>
      <p:sp>
        <p:nvSpPr>
          <p:cNvPr id="8" name="平行四边形 7"/>
          <p:cNvSpPr/>
          <p:nvPr/>
        </p:nvSpPr>
        <p:spPr>
          <a:xfrm>
            <a:off x="3695700" y="2294255"/>
            <a:ext cx="1476375" cy="108000"/>
          </a:xfrm>
          <a:prstGeom prst="parallelogram">
            <a:avLst/>
          </a:prstGeom>
          <a:gradFill>
            <a:gsLst>
              <a:gs pos="0">
                <a:srgbClr val="F4B73A">
                  <a:alpha val="0"/>
                </a:srgbClr>
              </a:gs>
              <a:gs pos="100000">
                <a:srgbClr val="F4B73A">
                  <a:alpha val="100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文黑-45简" panose="00020600040101010101" charset="-122"/>
            </a:endParaRPr>
          </a:p>
        </p:txBody>
      </p:sp>
      <p:sp>
        <p:nvSpPr>
          <p:cNvPr id="9" name="平行四边形 8"/>
          <p:cNvSpPr/>
          <p:nvPr/>
        </p:nvSpPr>
        <p:spPr>
          <a:xfrm>
            <a:off x="515620" y="5626100"/>
            <a:ext cx="1114425" cy="107950"/>
          </a:xfrm>
          <a:prstGeom prst="parallelogram">
            <a:avLst/>
          </a:prstGeom>
          <a:gradFill>
            <a:gsLst>
              <a:gs pos="0">
                <a:srgbClr val="5C7C87">
                  <a:alpha val="0"/>
                </a:srgbClr>
              </a:gs>
              <a:gs pos="100000">
                <a:srgbClr val="5C7C8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文黑-45简" panose="00020600040101010101" charset="-122"/>
            </a:endParaRPr>
          </a:p>
        </p:txBody>
      </p:sp>
      <p:sp>
        <p:nvSpPr>
          <p:cNvPr id="10" name="平行四边形 9"/>
          <p:cNvSpPr/>
          <p:nvPr/>
        </p:nvSpPr>
        <p:spPr>
          <a:xfrm>
            <a:off x="6478270" y="5241925"/>
            <a:ext cx="666750" cy="107950"/>
          </a:xfrm>
          <a:prstGeom prst="parallelogram">
            <a:avLst/>
          </a:prstGeom>
          <a:gradFill>
            <a:gsLst>
              <a:gs pos="0">
                <a:srgbClr val="5C7C87">
                  <a:alpha val="0"/>
                </a:srgbClr>
              </a:gs>
              <a:gs pos="100000">
                <a:srgbClr val="5C7C8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文黑-45简" panose="0002060004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448945" y="941070"/>
            <a:ext cx="10690225" cy="7556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altLang="zh-CN">
                <a:cs typeface="汉仪文黑-45简" panose="00020600040101010101" charset="-122"/>
              </a:rPr>
              <a:t>     </a:t>
            </a:r>
            <a:r>
              <a:rPr>
                <a:cs typeface="汉仪文黑-45简" panose="00020600040101010101" charset="-122"/>
              </a:rPr>
              <a:t>利用网络查询资料，了解到风向标的箭尾因为受到风的作用开始转动，当转到箭头指着风的方向时，就会停下来。</a:t>
            </a:r>
            <a:endParaRPr>
              <a:cs typeface="汉仪文黑-45简" panose="0002060004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545465" y="2117725"/>
            <a:ext cx="65024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u="sng">
                <a:solidFill>
                  <a:srgbClr val="4B636B"/>
                </a:solidFill>
                <a:latin typeface="汉仪趣黑W" panose="00020600040101010101" charset="-122"/>
                <a:ea typeface="汉仪趣黑W" panose="00020600040101010101" charset="-122"/>
                <a:cs typeface="汉仪文黑-45简" panose="00020600040101010101" charset="-122"/>
              </a:rPr>
              <a:t>问题二：风向标的箭头还是尾巴代表风向呢？</a:t>
            </a:r>
            <a:endParaRPr lang="zh-CN" altLang="en-US" sz="2400" u="sng">
              <a:solidFill>
                <a:srgbClr val="4B636B"/>
              </a:solidFill>
              <a:latin typeface="汉仪趣黑W" panose="00020600040101010101" charset="-122"/>
              <a:ea typeface="汉仪趣黑W" panose="00020600040101010101" charset="-122"/>
              <a:cs typeface="汉仪文黑-45简" panose="0002060004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553720" y="2673350"/>
            <a:ext cx="10690225" cy="4235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</a:pPr>
            <a:r>
              <a:rPr lang="zh-CN">
                <a:cs typeface="汉仪文黑-45简" panose="00020600040101010101" charset="-122"/>
              </a:rPr>
              <a:t>问题：</a:t>
            </a:r>
            <a:r>
              <a:rPr>
                <a:cs typeface="汉仪文黑-45简" panose="00020600040101010101" charset="-122"/>
              </a:rPr>
              <a:t>那停下来后，箭头指的方向代表风向还是箭尾指的方向代表风向呢？小朋友开始有了争论。</a:t>
            </a:r>
            <a:endParaRPr>
              <a:cs typeface="汉仪文黑-45简" panose="0002060004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551180" y="3225165"/>
            <a:ext cx="11254740" cy="4235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</a:pPr>
            <a:r>
              <a:rPr lang="zh-CN">
                <a:cs typeface="汉仪文黑-45简" panose="00020600040101010101" charset="-122"/>
              </a:rPr>
              <a:t>实验：</a:t>
            </a:r>
            <a:r>
              <a:rPr>
                <a:cs typeface="汉仪文黑-45简" panose="00020600040101010101" charset="-122"/>
              </a:rPr>
              <a:t>到底谁说的对呢？我们一起进行了尝试。将风扇放在不一样的位置朝着风向标吹，观察风向标的状态。</a:t>
            </a:r>
            <a:endParaRPr>
              <a:cs typeface="汉仪文黑-45简" panose="00020600040101010101" charset="-122"/>
            </a:endParaRPr>
          </a:p>
        </p:txBody>
      </p:sp>
      <p:graphicFrame>
        <p:nvGraphicFramePr>
          <p:cNvPr id="14" name="表格 13"/>
          <p:cNvGraphicFramePr/>
          <p:nvPr>
            <p:custDataLst>
              <p:tags r:id="rId6"/>
            </p:custDataLst>
          </p:nvPr>
        </p:nvGraphicFramePr>
        <p:xfrm>
          <a:off x="1440180" y="3744595"/>
          <a:ext cx="9276715" cy="2979420"/>
        </p:xfrm>
        <a:graphic>
          <a:graphicData uri="http://schemas.openxmlformats.org/drawingml/2006/table">
            <a:tbl>
              <a:tblPr/>
              <a:tblGrid>
                <a:gridCol w="2318385"/>
                <a:gridCol w="2318385"/>
                <a:gridCol w="2318385"/>
                <a:gridCol w="2321560"/>
              </a:tblGrid>
              <a:tr h="38163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第一次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第二次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第三次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第四次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风扇在上方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风扇在下方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风扇在右边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风扇在左边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8971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2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2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2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2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66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箭头指着风扇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箭头指着风扇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箭头指着风扇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箭头指着风扇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5" name="图片 14"/>
          <p:cNvPicPr/>
          <p:nvPr/>
        </p:nvPicPr>
        <p:blipFill>
          <a:blip r:embed="rId7"/>
          <a:stretch>
            <a:fillRect/>
          </a:stretch>
        </p:blipFill>
        <p:spPr>
          <a:xfrm>
            <a:off x="1717040" y="4619625"/>
            <a:ext cx="1844040" cy="12598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16"/>
          <p:cNvPicPr/>
          <p:nvPr/>
        </p:nvPicPr>
        <p:blipFill>
          <a:blip r:embed="rId8"/>
          <a:stretch>
            <a:fillRect/>
          </a:stretch>
        </p:blipFill>
        <p:spPr>
          <a:xfrm>
            <a:off x="4008120" y="4619625"/>
            <a:ext cx="1814830" cy="12592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" name="图片 23"/>
          <p:cNvPicPr/>
          <p:nvPr/>
        </p:nvPicPr>
        <p:blipFill>
          <a:blip r:embed="rId9"/>
          <a:stretch>
            <a:fillRect/>
          </a:stretch>
        </p:blipFill>
        <p:spPr>
          <a:xfrm>
            <a:off x="6269990" y="4619625"/>
            <a:ext cx="1889125" cy="12592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" name="图片 24"/>
          <p:cNvPicPr/>
          <p:nvPr/>
        </p:nvPicPr>
        <p:blipFill>
          <a:blip r:embed="rId10"/>
          <a:stretch>
            <a:fillRect/>
          </a:stretch>
        </p:blipFill>
        <p:spPr>
          <a:xfrm>
            <a:off x="8606155" y="4619625"/>
            <a:ext cx="1845945" cy="125920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平行四边形 7"/>
          <p:cNvSpPr/>
          <p:nvPr/>
        </p:nvSpPr>
        <p:spPr>
          <a:xfrm>
            <a:off x="3695700" y="2294255"/>
            <a:ext cx="1476375" cy="108000"/>
          </a:xfrm>
          <a:prstGeom prst="parallelogram">
            <a:avLst/>
          </a:prstGeom>
          <a:gradFill>
            <a:gsLst>
              <a:gs pos="0">
                <a:srgbClr val="F4B73A">
                  <a:alpha val="0"/>
                </a:srgbClr>
              </a:gs>
              <a:gs pos="100000">
                <a:srgbClr val="F4B73A">
                  <a:alpha val="100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文黑-45简" panose="00020600040101010101" charset="-122"/>
            </a:endParaRPr>
          </a:p>
        </p:txBody>
      </p:sp>
      <p:sp>
        <p:nvSpPr>
          <p:cNvPr id="9" name="平行四边形 8"/>
          <p:cNvSpPr/>
          <p:nvPr/>
        </p:nvSpPr>
        <p:spPr>
          <a:xfrm>
            <a:off x="515620" y="5626100"/>
            <a:ext cx="1114425" cy="107950"/>
          </a:xfrm>
          <a:prstGeom prst="parallelogram">
            <a:avLst/>
          </a:prstGeom>
          <a:gradFill>
            <a:gsLst>
              <a:gs pos="0">
                <a:srgbClr val="5C7C87">
                  <a:alpha val="0"/>
                </a:srgbClr>
              </a:gs>
              <a:gs pos="100000">
                <a:srgbClr val="5C7C8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文黑-45简" panose="00020600040101010101" charset="-122"/>
            </a:endParaRPr>
          </a:p>
        </p:txBody>
      </p:sp>
      <p:sp>
        <p:nvSpPr>
          <p:cNvPr id="10" name="平行四边形 9"/>
          <p:cNvSpPr/>
          <p:nvPr/>
        </p:nvSpPr>
        <p:spPr>
          <a:xfrm>
            <a:off x="6478270" y="5241925"/>
            <a:ext cx="666750" cy="107950"/>
          </a:xfrm>
          <a:prstGeom prst="parallelogram">
            <a:avLst/>
          </a:prstGeom>
          <a:gradFill>
            <a:gsLst>
              <a:gs pos="0">
                <a:srgbClr val="5C7C87">
                  <a:alpha val="0"/>
                </a:srgbClr>
              </a:gs>
              <a:gs pos="100000">
                <a:srgbClr val="5C7C8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文黑-45简" panose="00020600040101010101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085850" y="2402205"/>
            <a:ext cx="9897745" cy="38576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70000"/>
              </a:lnSpc>
            </a:pPr>
            <a:r>
              <a:rPr lang="en-US" altLang="zh-CN" b="0">
                <a:latin typeface="Calibri" panose="020F0502020204030204" charset="0"/>
                <a:ea typeface="宋体" panose="02010600030101010101" pitchFamily="2" charset="-122"/>
              </a:rPr>
              <a:t> </a:t>
            </a:r>
            <a:r>
              <a:rPr lang="zh-CN" altLang="en-US" sz="2400" b="1" u="sng">
                <a:cs typeface="汉仪文黑-45简" panose="00020600040101010101" charset="-122"/>
              </a:rPr>
              <a:t>教师感悟：</a:t>
            </a:r>
            <a:r>
              <a:rPr lang="zh-CN" altLang="en-US" sz="2400" u="sng">
                <a:cs typeface="汉仪文黑-45简" panose="00020600040101010101" charset="-122"/>
              </a:rPr>
              <a:t>通过第二次利用现成的风向标进行风向测定，孩子们认识了风向标的各个零件和作用，通过观察，了解了风向标的工作原理。通过实践记录，判定了风向标是通过箭头的指向辨别风向的。《幼儿园领域关键经验与教育建议》中提到，幼儿能根据观察到的现象，结合已有经验进行合理的推论，能用一定的方法验证自己的猜测。在利用网购的风向标测定风向时，教师支持、引导幼儿用合适的方法探究和解决问题。</a:t>
            </a:r>
            <a:endParaRPr lang="zh-CN" altLang="en-US" sz="2400" u="sng">
              <a:cs typeface="汉仪文黑-45简" panose="0002060004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1157605" y="819150"/>
            <a:ext cx="957199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altLang="zh-CN">
                <a:cs typeface="汉仪文黑-45简" panose="00020600040101010101" charset="-122"/>
              </a:rPr>
              <a:t>     </a:t>
            </a:r>
            <a:r>
              <a:rPr sz="2000">
                <a:cs typeface="汉仪文黑-45简" panose="00020600040101010101" charset="-122"/>
              </a:rPr>
              <a:t>通过实验对比，我们发现风扇朝着风向标吹时，风向标的箭头和箭尾都受风，但是箭尾受风面积比箭头大，箭尾顺风转动指向风吹去的方向，箭头就指向风吹来的方向，也就是风向。</a:t>
            </a:r>
            <a:endParaRPr sz="2000">
              <a:cs typeface="汉仪文黑-45简" panose="0002060004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" name="文本框 15"/>
          <p:cNvSpPr txBox="1"/>
          <p:nvPr>
            <p:custDataLst>
              <p:tags r:id="rId1"/>
            </p:custDataLst>
          </p:nvPr>
        </p:nvSpPr>
        <p:spPr>
          <a:xfrm>
            <a:off x="515620" y="357505"/>
            <a:ext cx="49930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4B636B"/>
                </a:solidFill>
                <a:latin typeface="汉仪趣黑W" panose="00020600040101010101" charset="-122"/>
                <a:ea typeface="汉仪趣黑W" panose="00020600040101010101" charset="-122"/>
                <a:cs typeface="汉仪文黑-45简" panose="00020600040101010101" charset="-122"/>
              </a:rPr>
              <a:t>三次测定：自制风向标</a:t>
            </a:r>
            <a:endParaRPr lang="zh-CN" altLang="en-US" sz="3200">
              <a:solidFill>
                <a:srgbClr val="4B636B"/>
              </a:solidFill>
              <a:latin typeface="汉仪趣黑W" panose="00020600040101010101" charset="-122"/>
              <a:ea typeface="汉仪趣黑W" panose="00020600040101010101" charset="-122"/>
              <a:cs typeface="汉仪文黑-45简" panose="00020600040101010101" charset="-122"/>
            </a:endParaRPr>
          </a:p>
        </p:txBody>
      </p:sp>
      <p:sp>
        <p:nvSpPr>
          <p:cNvPr id="8" name="平行四边形 7"/>
          <p:cNvSpPr/>
          <p:nvPr/>
        </p:nvSpPr>
        <p:spPr>
          <a:xfrm>
            <a:off x="3695700" y="2294255"/>
            <a:ext cx="1476375" cy="108000"/>
          </a:xfrm>
          <a:prstGeom prst="parallelogram">
            <a:avLst/>
          </a:prstGeom>
          <a:gradFill>
            <a:gsLst>
              <a:gs pos="0">
                <a:srgbClr val="F4B73A">
                  <a:alpha val="0"/>
                </a:srgbClr>
              </a:gs>
              <a:gs pos="100000">
                <a:srgbClr val="F4B73A">
                  <a:alpha val="100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文黑-45简" panose="00020600040101010101" charset="-122"/>
            </a:endParaRPr>
          </a:p>
        </p:txBody>
      </p:sp>
      <p:sp>
        <p:nvSpPr>
          <p:cNvPr id="9" name="平行四边形 8"/>
          <p:cNvSpPr/>
          <p:nvPr/>
        </p:nvSpPr>
        <p:spPr>
          <a:xfrm>
            <a:off x="515620" y="5626100"/>
            <a:ext cx="1114425" cy="107950"/>
          </a:xfrm>
          <a:prstGeom prst="parallelogram">
            <a:avLst/>
          </a:prstGeom>
          <a:gradFill>
            <a:gsLst>
              <a:gs pos="0">
                <a:srgbClr val="5C7C87">
                  <a:alpha val="0"/>
                </a:srgbClr>
              </a:gs>
              <a:gs pos="100000">
                <a:srgbClr val="5C7C8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文黑-45简" panose="00020600040101010101" charset="-122"/>
            </a:endParaRPr>
          </a:p>
        </p:txBody>
      </p:sp>
      <p:sp>
        <p:nvSpPr>
          <p:cNvPr id="10" name="平行四边形 9"/>
          <p:cNvSpPr/>
          <p:nvPr/>
        </p:nvSpPr>
        <p:spPr>
          <a:xfrm>
            <a:off x="6478270" y="5241925"/>
            <a:ext cx="666750" cy="107950"/>
          </a:xfrm>
          <a:prstGeom prst="parallelogram">
            <a:avLst/>
          </a:prstGeom>
          <a:gradFill>
            <a:gsLst>
              <a:gs pos="0">
                <a:srgbClr val="5C7C87">
                  <a:alpha val="0"/>
                </a:srgbClr>
              </a:gs>
              <a:gs pos="100000">
                <a:srgbClr val="5C7C8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文黑-45简" panose="0002060004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448945" y="1081405"/>
            <a:ext cx="10690225" cy="1087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altLang="zh-CN">
                <a:cs typeface="汉仪文黑-45简" panose="00020600040101010101" charset="-122"/>
              </a:rPr>
              <a:t>     </a:t>
            </a:r>
            <a:r>
              <a:rPr>
                <a:cs typeface="汉仪文黑-45简" panose="00020600040101010101" charset="-122"/>
              </a:rPr>
              <a:t>正值金秋，美丽的秋天带来多彩的世界，也带来变换的天气。“我想做一个风向标，带到外面去测风向。”瑶瑶说。是呀，我们何不尝试自制个性化的风向标，去与大自然游戏，去探索更多关于风的秘密呢。</a:t>
            </a:r>
            <a:endParaRPr>
              <a:cs typeface="汉仪文黑-45简" panose="00020600040101010101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3"/>
            </p:custDataLst>
          </p:nvPr>
        </p:nvGraphicFramePr>
        <p:xfrm>
          <a:off x="1384935" y="2623820"/>
          <a:ext cx="8379460" cy="2946400"/>
        </p:xfrm>
        <a:graphic>
          <a:graphicData uri="http://schemas.openxmlformats.org/drawingml/2006/table">
            <a:tbl>
              <a:tblPr/>
              <a:tblGrid>
                <a:gridCol w="2094230"/>
                <a:gridCol w="2094230"/>
                <a:gridCol w="2094230"/>
                <a:gridCol w="2096770"/>
              </a:tblGrid>
              <a:tr h="368300"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孩子的想法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教师支持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价值判断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7810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透明胶、剪刀、纸、笔、吸管等</a:t>
                      </a:r>
                      <a:endParaRPr lang="en-US" altLang="en-US" sz="2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纸杯，超轻粘土（固定吸管）</a:t>
                      </a:r>
                      <a:endParaRPr lang="en-US" altLang="en-US" sz="2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2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幼儿能根据风向标的特点，去寻找生活中的材料，在心里构建出计划。老师要为幼儿尽可能多地提供多种材料，鼓励幼儿大胆尝试。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4" name="图片 3"/>
          <p:cNvPicPr/>
          <p:nvPr/>
        </p:nvPicPr>
        <p:blipFill>
          <a:blip r:embed="rId4"/>
          <a:stretch>
            <a:fillRect/>
          </a:stretch>
        </p:blipFill>
        <p:spPr>
          <a:xfrm>
            <a:off x="1576070" y="3716655"/>
            <a:ext cx="1735455" cy="15246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/>
          <p:nvPr/>
        </p:nvPicPr>
        <p:blipFill>
          <a:blip r:embed="rId5"/>
          <a:stretch>
            <a:fillRect/>
          </a:stretch>
        </p:blipFill>
        <p:spPr>
          <a:xfrm>
            <a:off x="3695700" y="3716655"/>
            <a:ext cx="1656715" cy="15284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/>
          <p:nvPr/>
        </p:nvPicPr>
        <p:blipFill>
          <a:blip r:embed="rId6"/>
          <a:stretch>
            <a:fillRect/>
          </a:stretch>
        </p:blipFill>
        <p:spPr>
          <a:xfrm>
            <a:off x="5736590" y="3107055"/>
            <a:ext cx="1700530" cy="232156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" name="文本框 15"/>
          <p:cNvSpPr txBox="1"/>
          <p:nvPr>
            <p:custDataLst>
              <p:tags r:id="rId1"/>
            </p:custDataLst>
          </p:nvPr>
        </p:nvSpPr>
        <p:spPr>
          <a:xfrm>
            <a:off x="515620" y="357505"/>
            <a:ext cx="80035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u="sng">
                <a:solidFill>
                  <a:srgbClr val="4B636B"/>
                </a:solidFill>
                <a:latin typeface="汉仪趣黑W" panose="00020600040101010101" charset="-122"/>
                <a:ea typeface="汉仪趣黑W" panose="00020600040101010101" charset="-122"/>
                <a:cs typeface="汉仪文黑-45简" panose="00020600040101010101" charset="-122"/>
              </a:rPr>
              <a:t>问题一：我的风向标一直转，不会停下来，指不了风向。</a:t>
            </a:r>
            <a:endParaRPr lang="zh-CN" altLang="en-US" sz="2400" u="sng">
              <a:solidFill>
                <a:srgbClr val="4B636B"/>
              </a:solidFill>
              <a:latin typeface="汉仪趣黑W" panose="00020600040101010101" charset="-122"/>
              <a:ea typeface="汉仪趣黑W" panose="00020600040101010101" charset="-122"/>
              <a:cs typeface="汉仪文黑-45简" panose="00020600040101010101" charset="-122"/>
            </a:endParaRPr>
          </a:p>
        </p:txBody>
      </p:sp>
      <p:sp>
        <p:nvSpPr>
          <p:cNvPr id="8" name="平行四边形 7"/>
          <p:cNvSpPr/>
          <p:nvPr/>
        </p:nvSpPr>
        <p:spPr>
          <a:xfrm>
            <a:off x="3695700" y="2294255"/>
            <a:ext cx="1476375" cy="108000"/>
          </a:xfrm>
          <a:prstGeom prst="parallelogram">
            <a:avLst/>
          </a:prstGeom>
          <a:gradFill>
            <a:gsLst>
              <a:gs pos="0">
                <a:srgbClr val="F4B73A">
                  <a:alpha val="0"/>
                </a:srgbClr>
              </a:gs>
              <a:gs pos="100000">
                <a:srgbClr val="F4B73A">
                  <a:alpha val="100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文黑-45简" panose="00020600040101010101" charset="-122"/>
            </a:endParaRPr>
          </a:p>
        </p:txBody>
      </p:sp>
      <p:sp>
        <p:nvSpPr>
          <p:cNvPr id="9" name="平行四边形 8"/>
          <p:cNvSpPr/>
          <p:nvPr/>
        </p:nvSpPr>
        <p:spPr>
          <a:xfrm>
            <a:off x="515620" y="5626100"/>
            <a:ext cx="1114425" cy="107950"/>
          </a:xfrm>
          <a:prstGeom prst="parallelogram">
            <a:avLst/>
          </a:prstGeom>
          <a:gradFill>
            <a:gsLst>
              <a:gs pos="0">
                <a:srgbClr val="5C7C87">
                  <a:alpha val="0"/>
                </a:srgbClr>
              </a:gs>
              <a:gs pos="100000">
                <a:srgbClr val="5C7C8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文黑-45简" panose="00020600040101010101" charset="-122"/>
            </a:endParaRPr>
          </a:p>
        </p:txBody>
      </p:sp>
      <p:sp>
        <p:nvSpPr>
          <p:cNvPr id="10" name="平行四边形 9"/>
          <p:cNvSpPr/>
          <p:nvPr/>
        </p:nvSpPr>
        <p:spPr>
          <a:xfrm>
            <a:off x="6478270" y="5241925"/>
            <a:ext cx="666750" cy="107950"/>
          </a:xfrm>
          <a:prstGeom prst="parallelogram">
            <a:avLst/>
          </a:prstGeom>
          <a:gradFill>
            <a:gsLst>
              <a:gs pos="0">
                <a:srgbClr val="5C7C87">
                  <a:alpha val="0"/>
                </a:srgbClr>
              </a:gs>
              <a:gs pos="100000">
                <a:srgbClr val="5C7C8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文黑-45简" panose="0002060004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448945" y="941070"/>
            <a:ext cx="10690225" cy="7556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altLang="zh-CN">
                <a:cs typeface="汉仪文黑-45简" panose="00020600040101010101" charset="-122"/>
              </a:rPr>
              <a:t>     </a:t>
            </a:r>
            <a:r>
              <a:rPr lang="zh-CN" altLang="en-US">
                <a:cs typeface="汉仪文黑-45简" panose="00020600040101010101" charset="-122"/>
              </a:rPr>
              <a:t>在轩轩制作好风向标开始用风扇实验时，发现跟自己想象的不一样，他的风向标一直不停下来，不能指</a:t>
            </a:r>
            <a:r>
              <a:rPr lang="zh-CN" altLang="en-US">
                <a:cs typeface="汉仪文黑-45简" panose="00020600040101010101" charset="-122"/>
              </a:rPr>
              <a:t>方向。</a:t>
            </a:r>
            <a:endParaRPr lang="zh-CN" altLang="en-US">
              <a:cs typeface="汉仪文黑-45简" panose="00020600040101010101" charset="-122"/>
            </a:endParaRPr>
          </a:p>
        </p:txBody>
      </p:sp>
      <p:sp>
        <p:nvSpPr>
          <p:cNvPr id="26" name="右箭头 26"/>
          <p:cNvSpPr/>
          <p:nvPr>
            <p:custDataLst>
              <p:tags r:id="rId3"/>
            </p:custDataLst>
          </p:nvPr>
        </p:nvSpPr>
        <p:spPr>
          <a:xfrm>
            <a:off x="3507740" y="2246630"/>
            <a:ext cx="490220" cy="309880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</p:sp>
      <p:pic>
        <p:nvPicPr>
          <p:cNvPr id="20" name="图片 20" descr="D:/许惠莲/大班/大班上/观察记录/10月 课程故事 一探秘风向标，一起去“追风”/IMG_20231018_171652_edit_142777224459462.jpgIMG_20231018_171652_edit_14277722445946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l="1999" r="1999"/>
          <a:stretch>
            <a:fillRect/>
          </a:stretch>
        </p:blipFill>
        <p:spPr>
          <a:xfrm>
            <a:off x="4248150" y="1696720"/>
            <a:ext cx="1786255" cy="1570990"/>
          </a:xfrm>
          <a:prstGeom prst="rect">
            <a:avLst/>
          </a:prstGeom>
        </p:spPr>
      </p:pic>
      <p:sp>
        <p:nvSpPr>
          <p:cNvPr id="19" name="右箭头 26"/>
          <p:cNvSpPr/>
          <p:nvPr>
            <p:custDataLst>
              <p:tags r:id="rId6"/>
            </p:custDataLst>
          </p:nvPr>
        </p:nvSpPr>
        <p:spPr>
          <a:xfrm>
            <a:off x="6365875" y="2294255"/>
            <a:ext cx="490220" cy="309880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</p:sp>
      <p:pic>
        <p:nvPicPr>
          <p:cNvPr id="21" name="图片 20" descr="D:/许惠莲/大班/许惠莲卓越教师申报/培训/11月/案例分享 《探秘风向标，一起去“追风”》/视频截图02.png视频截图0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 l="11823" r="11823"/>
          <a:stretch>
            <a:fillRect/>
          </a:stretch>
        </p:blipFill>
        <p:spPr>
          <a:xfrm>
            <a:off x="7187565" y="1696720"/>
            <a:ext cx="1786255" cy="1570990"/>
          </a:xfrm>
          <a:prstGeom prst="rect">
            <a:avLst/>
          </a:prstGeom>
        </p:spPr>
      </p:pic>
      <p:pic>
        <p:nvPicPr>
          <p:cNvPr id="22" name="图片 20" descr="D:/许惠莲/大班/许惠莲卓越教师申报/培训/11月/案例分享 《探秘风向标，一起去“追风”》/视频截图01.png视频截图0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rcRect l="11297" r="11297"/>
          <a:stretch>
            <a:fillRect/>
          </a:stretch>
        </p:blipFill>
        <p:spPr>
          <a:xfrm>
            <a:off x="1398905" y="1696720"/>
            <a:ext cx="1786255" cy="1570990"/>
          </a:xfrm>
          <a:prstGeom prst="rect">
            <a:avLst/>
          </a:prstGeom>
        </p:spPr>
      </p:pic>
      <p:sp>
        <p:nvSpPr>
          <p:cNvPr id="23" name="右箭头 26"/>
          <p:cNvSpPr/>
          <p:nvPr>
            <p:custDataLst>
              <p:tags r:id="rId11"/>
            </p:custDataLst>
          </p:nvPr>
        </p:nvSpPr>
        <p:spPr>
          <a:xfrm rot="5400000">
            <a:off x="7835265" y="4050030"/>
            <a:ext cx="490220" cy="309880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</p:sp>
      <p:pic>
        <p:nvPicPr>
          <p:cNvPr id="27" name="图片 26" descr="D:/许惠莲/大班/许惠莲卓越教师申报/培训/11月/案例分享 《探秘风向标，一起去“追风”》/视频截图03.png视频截图03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/>
          <a:srcRect l="10044" r="10044"/>
          <a:stretch>
            <a:fillRect/>
          </a:stretch>
        </p:blipFill>
        <p:spPr>
          <a:xfrm>
            <a:off x="4298315" y="4500880"/>
            <a:ext cx="1786255" cy="1570990"/>
          </a:xfrm>
          <a:prstGeom prst="rect">
            <a:avLst/>
          </a:prstGeom>
        </p:spPr>
      </p:pic>
      <p:pic>
        <p:nvPicPr>
          <p:cNvPr id="28" name="图片 25" descr="D:/许惠莲/大班/大班上/观察记录/10月 课程故事 一探秘风向标，一起去“追风”/IMG_20231018_171836_edit_142883559905279.jpgIMG_20231018_171836_edit_142883559905279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/>
          <a:srcRect l="2034" r="2034"/>
          <a:stretch>
            <a:fillRect/>
          </a:stretch>
        </p:blipFill>
        <p:spPr>
          <a:xfrm>
            <a:off x="7187565" y="4500880"/>
            <a:ext cx="1786890" cy="1570990"/>
          </a:xfrm>
          <a:prstGeom prst="rect">
            <a:avLst/>
          </a:prstGeom>
        </p:spPr>
      </p:pic>
      <p:sp>
        <p:nvSpPr>
          <p:cNvPr id="29" name="右箭头 26"/>
          <p:cNvSpPr/>
          <p:nvPr>
            <p:custDataLst>
              <p:tags r:id="rId16"/>
            </p:custDataLst>
          </p:nvPr>
        </p:nvSpPr>
        <p:spPr>
          <a:xfrm rot="10800000">
            <a:off x="6365875" y="5090795"/>
            <a:ext cx="490220" cy="309880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</p:sp>
      <p:sp>
        <p:nvSpPr>
          <p:cNvPr id="30" name="右箭头 26"/>
          <p:cNvSpPr/>
          <p:nvPr>
            <p:custDataLst>
              <p:tags r:id="rId17"/>
            </p:custDataLst>
          </p:nvPr>
        </p:nvSpPr>
        <p:spPr>
          <a:xfrm rot="10800000">
            <a:off x="3459480" y="5090795"/>
            <a:ext cx="490220" cy="309880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</p:sp>
      <p:pic>
        <p:nvPicPr>
          <p:cNvPr id="31" name="图片 30" descr="D:/许惠莲/大班/许惠莲卓越教师申报/培训/11月/案例分享 《探秘风向标，一起去“追风”》/视频截图04.png视频截图04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/>
          <a:srcRect l="10772" r="10772"/>
          <a:stretch>
            <a:fillRect/>
          </a:stretch>
        </p:blipFill>
        <p:spPr>
          <a:xfrm>
            <a:off x="1398905" y="4500880"/>
            <a:ext cx="1786255" cy="1570990"/>
          </a:xfrm>
          <a:prstGeom prst="rect">
            <a:avLst/>
          </a:prstGeom>
        </p:spPr>
      </p:pic>
      <p:sp>
        <p:nvSpPr>
          <p:cNvPr id="32" name="文本框 31"/>
          <p:cNvSpPr txBox="1"/>
          <p:nvPr>
            <p:custDataLst>
              <p:tags r:id="rId20"/>
            </p:custDataLst>
          </p:nvPr>
        </p:nvSpPr>
        <p:spPr>
          <a:xfrm>
            <a:off x="654685" y="3333115"/>
            <a:ext cx="2948305" cy="4235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altLang="zh-CN">
                <a:cs typeface="汉仪文黑-45简" panose="00020600040101010101" charset="-122"/>
              </a:rPr>
              <a:t>    </a:t>
            </a:r>
            <a:r>
              <a:rPr lang="en-US" altLang="zh-CN" sz="1600">
                <a:cs typeface="汉仪文黑-45简" panose="00020600040101010101" charset="-122"/>
              </a:rPr>
              <a:t> </a:t>
            </a:r>
            <a:r>
              <a:rPr lang="zh-CN" sz="1600" u="sng">
                <a:cs typeface="汉仪文黑-45简" panose="00020600040101010101" charset="-122"/>
              </a:rPr>
              <a:t>风向标一直转，不停下来</a:t>
            </a:r>
            <a:endParaRPr lang="zh-CN" sz="1600" u="sng">
              <a:cs typeface="汉仪文黑-45简" panose="00020600040101010101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21"/>
            </p:custDataLst>
          </p:nvPr>
        </p:nvSpPr>
        <p:spPr>
          <a:xfrm>
            <a:off x="3529965" y="3333115"/>
            <a:ext cx="2948305" cy="4235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altLang="zh-CN">
                <a:cs typeface="汉仪文黑-45简" panose="00020600040101010101" charset="-122"/>
              </a:rPr>
              <a:t>    </a:t>
            </a:r>
            <a:r>
              <a:rPr lang="en-US" altLang="zh-CN" sz="1600">
                <a:cs typeface="汉仪文黑-45简" panose="00020600040101010101" charset="-122"/>
              </a:rPr>
              <a:t> </a:t>
            </a:r>
            <a:r>
              <a:rPr lang="zh-CN" sz="1600" u="sng">
                <a:cs typeface="汉仪文黑-45简" panose="00020600040101010101" charset="-122"/>
              </a:rPr>
              <a:t>产生问题：为什么不成功？</a:t>
            </a:r>
            <a:endParaRPr lang="zh-CN" sz="1600" u="sng">
              <a:cs typeface="汉仪文黑-45简" panose="00020600040101010101" charset="-122"/>
            </a:endParaRPr>
          </a:p>
        </p:txBody>
      </p:sp>
      <p:sp>
        <p:nvSpPr>
          <p:cNvPr id="34" name="文本框 33"/>
          <p:cNvSpPr txBox="1"/>
          <p:nvPr>
            <p:custDataLst>
              <p:tags r:id="rId22"/>
            </p:custDataLst>
          </p:nvPr>
        </p:nvSpPr>
        <p:spPr>
          <a:xfrm>
            <a:off x="6545580" y="3340735"/>
            <a:ext cx="2948305" cy="4235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altLang="zh-CN">
                <a:cs typeface="汉仪文黑-45简" panose="00020600040101010101" charset="-122"/>
              </a:rPr>
              <a:t>    </a:t>
            </a:r>
            <a:r>
              <a:rPr lang="en-US" altLang="zh-CN" sz="1600">
                <a:cs typeface="汉仪文黑-45简" panose="00020600040101010101" charset="-122"/>
              </a:rPr>
              <a:t> </a:t>
            </a:r>
            <a:r>
              <a:rPr lang="zh-CN" sz="1600" u="sng">
                <a:cs typeface="汉仪文黑-45简" panose="00020600040101010101" charset="-122"/>
              </a:rPr>
              <a:t>对比观察成功的风向标</a:t>
            </a:r>
            <a:endParaRPr lang="zh-CN" sz="1600" u="sng">
              <a:cs typeface="汉仪文黑-45简" panose="00020600040101010101" charset="-122"/>
            </a:endParaRPr>
          </a:p>
        </p:txBody>
      </p:sp>
      <p:sp>
        <p:nvSpPr>
          <p:cNvPr id="35" name="文本框 34"/>
          <p:cNvSpPr txBox="1"/>
          <p:nvPr>
            <p:custDataLst>
              <p:tags r:id="rId23"/>
            </p:custDataLst>
          </p:nvPr>
        </p:nvSpPr>
        <p:spPr>
          <a:xfrm>
            <a:off x="6348730" y="6122670"/>
            <a:ext cx="3386455" cy="4235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altLang="zh-CN">
                <a:cs typeface="汉仪文黑-45简" panose="00020600040101010101" charset="-122"/>
              </a:rPr>
              <a:t>    </a:t>
            </a:r>
            <a:r>
              <a:rPr lang="en-US" altLang="zh-CN" sz="1600">
                <a:cs typeface="汉仪文黑-45简" panose="00020600040101010101" charset="-122"/>
              </a:rPr>
              <a:t> </a:t>
            </a:r>
            <a:r>
              <a:rPr lang="zh-CN" sz="1600" u="sng">
                <a:cs typeface="汉仪文黑-45简" panose="00020600040101010101" charset="-122"/>
              </a:rPr>
              <a:t>发现箭头和箭尾插的方向不对</a:t>
            </a:r>
            <a:endParaRPr lang="zh-CN" sz="1600" u="sng">
              <a:cs typeface="汉仪文黑-45简" panose="00020600040101010101" charset="-122"/>
            </a:endParaRPr>
          </a:p>
        </p:txBody>
      </p:sp>
      <p:sp>
        <p:nvSpPr>
          <p:cNvPr id="36" name="文本框 35"/>
          <p:cNvSpPr txBox="1"/>
          <p:nvPr>
            <p:custDataLst>
              <p:tags r:id="rId24"/>
            </p:custDataLst>
          </p:nvPr>
        </p:nvSpPr>
        <p:spPr>
          <a:xfrm>
            <a:off x="3961765" y="6122670"/>
            <a:ext cx="2359660" cy="4235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altLang="zh-CN">
                <a:cs typeface="汉仪文黑-45简" panose="00020600040101010101" charset="-122"/>
              </a:rPr>
              <a:t>    </a:t>
            </a:r>
            <a:r>
              <a:rPr lang="en-US" altLang="zh-CN" sz="1600">
                <a:cs typeface="汉仪文黑-45简" panose="00020600040101010101" charset="-122"/>
              </a:rPr>
              <a:t> </a:t>
            </a:r>
            <a:r>
              <a:rPr lang="zh-CN" sz="1600" u="sng">
                <a:cs typeface="汉仪文黑-45简" panose="00020600040101010101" charset="-122"/>
              </a:rPr>
              <a:t>调整箭尾的方向</a:t>
            </a:r>
            <a:endParaRPr lang="zh-CN" sz="1600" u="sng">
              <a:cs typeface="汉仪文黑-45简" panose="00020600040101010101" charset="-122"/>
            </a:endParaRPr>
          </a:p>
        </p:txBody>
      </p:sp>
      <p:sp>
        <p:nvSpPr>
          <p:cNvPr id="37" name="文本框 36"/>
          <p:cNvSpPr txBox="1"/>
          <p:nvPr>
            <p:custDataLst>
              <p:tags r:id="rId25"/>
            </p:custDataLst>
          </p:nvPr>
        </p:nvSpPr>
        <p:spPr>
          <a:xfrm>
            <a:off x="1459865" y="6122670"/>
            <a:ext cx="1453515" cy="4235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altLang="zh-CN">
                <a:cs typeface="汉仪文黑-45简" panose="00020600040101010101" charset="-122"/>
              </a:rPr>
              <a:t>    </a:t>
            </a:r>
            <a:r>
              <a:rPr lang="en-US" altLang="zh-CN" sz="1600">
                <a:cs typeface="汉仪文黑-45简" panose="00020600040101010101" charset="-122"/>
              </a:rPr>
              <a:t> </a:t>
            </a:r>
            <a:r>
              <a:rPr lang="zh-CN" sz="1600" u="sng">
                <a:cs typeface="汉仪文黑-45简" panose="00020600040101010101" charset="-122"/>
              </a:rPr>
              <a:t>成功了</a:t>
            </a:r>
            <a:endParaRPr lang="zh-CN" sz="1600" u="sng">
              <a:cs typeface="汉仪文黑-45简" panose="00020600040101010101" charset="-122"/>
            </a:endParaRPr>
          </a:p>
        </p:txBody>
      </p:sp>
    </p:spTree>
    <p:custDataLst>
      <p:tags r:id="rId2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平行四边形 7"/>
          <p:cNvSpPr/>
          <p:nvPr/>
        </p:nvSpPr>
        <p:spPr>
          <a:xfrm>
            <a:off x="3695700" y="2294255"/>
            <a:ext cx="1476375" cy="108000"/>
          </a:xfrm>
          <a:prstGeom prst="parallelogram">
            <a:avLst/>
          </a:prstGeom>
          <a:gradFill>
            <a:gsLst>
              <a:gs pos="0">
                <a:srgbClr val="F4B73A">
                  <a:alpha val="0"/>
                </a:srgbClr>
              </a:gs>
              <a:gs pos="100000">
                <a:srgbClr val="F4B73A">
                  <a:alpha val="100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文黑-45简" panose="00020600040101010101" charset="-122"/>
            </a:endParaRPr>
          </a:p>
        </p:txBody>
      </p:sp>
      <p:sp>
        <p:nvSpPr>
          <p:cNvPr id="9" name="平行四边形 8"/>
          <p:cNvSpPr/>
          <p:nvPr/>
        </p:nvSpPr>
        <p:spPr>
          <a:xfrm>
            <a:off x="515620" y="5626100"/>
            <a:ext cx="1114425" cy="107950"/>
          </a:xfrm>
          <a:prstGeom prst="parallelogram">
            <a:avLst/>
          </a:prstGeom>
          <a:gradFill>
            <a:gsLst>
              <a:gs pos="0">
                <a:srgbClr val="5C7C87">
                  <a:alpha val="0"/>
                </a:srgbClr>
              </a:gs>
              <a:gs pos="100000">
                <a:srgbClr val="5C7C8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文黑-45简" panose="00020600040101010101" charset="-122"/>
            </a:endParaRPr>
          </a:p>
        </p:txBody>
      </p:sp>
      <p:sp>
        <p:nvSpPr>
          <p:cNvPr id="10" name="平行四边形 9"/>
          <p:cNvSpPr/>
          <p:nvPr/>
        </p:nvSpPr>
        <p:spPr>
          <a:xfrm>
            <a:off x="6478270" y="5241925"/>
            <a:ext cx="666750" cy="107950"/>
          </a:xfrm>
          <a:prstGeom prst="parallelogram">
            <a:avLst/>
          </a:prstGeom>
          <a:gradFill>
            <a:gsLst>
              <a:gs pos="0">
                <a:srgbClr val="5C7C87">
                  <a:alpha val="0"/>
                </a:srgbClr>
              </a:gs>
              <a:gs pos="100000">
                <a:srgbClr val="5C7C8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文黑-45简" panose="00020600040101010101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085850" y="1680845"/>
            <a:ext cx="9897745" cy="26022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70000"/>
              </a:lnSpc>
            </a:pPr>
            <a:r>
              <a:rPr lang="en-US" altLang="zh-CN" b="0">
                <a:latin typeface="Calibri" panose="020F0502020204030204" charset="0"/>
                <a:ea typeface="宋体" panose="02010600030101010101" pitchFamily="2" charset="-122"/>
              </a:rPr>
              <a:t> </a:t>
            </a:r>
            <a:r>
              <a:rPr lang="zh-CN" altLang="en-US" sz="2400" b="1" u="sng">
                <a:cs typeface="汉仪文黑-45简" panose="00020600040101010101" charset="-122"/>
              </a:rPr>
              <a:t>教师感悟：</a:t>
            </a:r>
            <a:r>
              <a:rPr lang="zh-CN" altLang="en-US" sz="2400" u="sng">
                <a:cs typeface="汉仪文黑-45简" panose="00020600040101010101" charset="-122"/>
              </a:rPr>
              <a:t>在幼儿完成作品，却未得到想要的结果时，老师没有直接告知幼儿哪里做的不对，而是鼓励幼儿用一定的方法验证自己的猜测。教师提供适宜的工具和材料，供幼儿自主选择、持续探究。幼儿通过去观察对比，做出调整，解决自己的问题。</a:t>
            </a:r>
            <a:endParaRPr lang="zh-CN" altLang="en-US" sz="2400" u="sng">
              <a:cs typeface="汉仪文黑-45简" panose="0002060004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4" name="组合 23"/>
          <p:cNvGrpSpPr/>
          <p:nvPr/>
        </p:nvGrpSpPr>
        <p:grpSpPr>
          <a:xfrm>
            <a:off x="335280" y="1174115"/>
            <a:ext cx="6136640" cy="5103495"/>
            <a:chOff x="782" y="3329"/>
            <a:chExt cx="17578" cy="6080"/>
          </a:xfrm>
        </p:grpSpPr>
        <p:sp>
          <p:nvSpPr>
            <p:cNvPr id="18" name="剪去对角的矩形 17"/>
            <p:cNvSpPr/>
            <p:nvPr/>
          </p:nvSpPr>
          <p:spPr>
            <a:xfrm>
              <a:off x="798" y="3348"/>
              <a:ext cx="17546" cy="6030"/>
            </a:xfrm>
            <a:prstGeom prst="snip2DiagRect">
              <a:avLst>
                <a:gd name="adj1" fmla="val 0"/>
                <a:gd name="adj2" fmla="val 10199"/>
              </a:avLst>
            </a:prstGeom>
            <a:noFill/>
            <a:ln>
              <a:solidFill>
                <a:srgbClr val="5C7C87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文黑-45简" panose="00020600040101010101" charset="-122"/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17806" y="3329"/>
              <a:ext cx="554" cy="574"/>
            </a:xfrm>
            <a:custGeom>
              <a:avLst/>
              <a:gdLst>
                <a:gd name="connsiteX0" fmla="*/ 554 w 554"/>
                <a:gd name="connsiteY0" fmla="*/ 0 h 570"/>
                <a:gd name="connsiteX1" fmla="*/ 554 w 554"/>
                <a:gd name="connsiteY1" fmla="*/ 570 h 570"/>
                <a:gd name="connsiteX2" fmla="*/ 0 w 554"/>
                <a:gd name="connsiteY2" fmla="*/ 15 h 570"/>
                <a:gd name="connsiteX3" fmla="*/ 554 w 554"/>
                <a:gd name="connsiteY3" fmla="*/ 0 h 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4" h="570">
                  <a:moveTo>
                    <a:pt x="554" y="0"/>
                  </a:moveTo>
                  <a:lnTo>
                    <a:pt x="554" y="570"/>
                  </a:lnTo>
                  <a:lnTo>
                    <a:pt x="0" y="15"/>
                  </a:lnTo>
                  <a:lnTo>
                    <a:pt x="554" y="0"/>
                  </a:lnTo>
                  <a:close/>
                </a:path>
              </a:pathLst>
            </a:custGeom>
            <a:solidFill>
              <a:srgbClr val="F4B7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文黑-45简" panose="00020600040101010101" charset="-122"/>
              </a:endParaRPr>
            </a:p>
          </p:txBody>
        </p:sp>
        <p:sp>
          <p:nvSpPr>
            <p:cNvPr id="23" name="任意多边形 22"/>
            <p:cNvSpPr/>
            <p:nvPr>
              <p:custDataLst>
                <p:tags r:id="rId1"/>
              </p:custDataLst>
            </p:nvPr>
          </p:nvSpPr>
          <p:spPr>
            <a:xfrm rot="10800000">
              <a:off x="782" y="8835"/>
              <a:ext cx="554" cy="574"/>
            </a:xfrm>
            <a:custGeom>
              <a:avLst/>
              <a:gdLst>
                <a:gd name="connsiteX0" fmla="*/ 554 w 554"/>
                <a:gd name="connsiteY0" fmla="*/ 0 h 570"/>
                <a:gd name="connsiteX1" fmla="*/ 554 w 554"/>
                <a:gd name="connsiteY1" fmla="*/ 570 h 570"/>
                <a:gd name="connsiteX2" fmla="*/ 0 w 554"/>
                <a:gd name="connsiteY2" fmla="*/ 15 h 570"/>
                <a:gd name="connsiteX3" fmla="*/ 554 w 554"/>
                <a:gd name="connsiteY3" fmla="*/ 0 h 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4" h="570">
                  <a:moveTo>
                    <a:pt x="554" y="0"/>
                  </a:moveTo>
                  <a:lnTo>
                    <a:pt x="554" y="570"/>
                  </a:lnTo>
                  <a:lnTo>
                    <a:pt x="0" y="15"/>
                  </a:lnTo>
                  <a:lnTo>
                    <a:pt x="554" y="0"/>
                  </a:lnTo>
                  <a:close/>
                </a:path>
              </a:pathLst>
            </a:custGeom>
            <a:solidFill>
              <a:srgbClr val="F4B7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文黑-45简" panose="00020600040101010101" charset="-122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868045" y="208280"/>
            <a:ext cx="2865120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5000">
                <a:solidFill>
                  <a:srgbClr val="4B636B"/>
                </a:solidFill>
                <a:latin typeface="汉仪趣黑W" panose="00020600040101010101" charset="-122"/>
                <a:ea typeface="汉仪趣黑W" panose="00020600040101010101" charset="-122"/>
                <a:cs typeface="汉仪文黑-45简" panose="00020600040101010101" charset="-122"/>
              </a:rPr>
              <a:t>课程起源</a:t>
            </a:r>
            <a:endParaRPr lang="zh-CN" altLang="en-US" sz="5000">
              <a:solidFill>
                <a:srgbClr val="4B636B"/>
              </a:solidFill>
              <a:latin typeface="汉仪趣黑W" panose="00020600040101010101" charset="-122"/>
              <a:ea typeface="汉仪趣黑W" panose="00020600040101010101" charset="-122"/>
              <a:cs typeface="汉仪文黑-45简" panose="0002060004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93065" y="1174115"/>
            <a:ext cx="6078855" cy="4763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50000"/>
              </a:lnSpc>
            </a:pPr>
            <a:r>
              <a:rPr lang="en-US" altLang="zh-CN" sz="2000">
                <a:cs typeface="汉仪文黑-45简" panose="00020600040101010101" charset="-122"/>
              </a:rPr>
              <a:t>      </a:t>
            </a:r>
            <a:r>
              <a:rPr lang="zh-CN" altLang="en-US" sz="2000">
                <a:cs typeface="汉仪文黑-45简" panose="00020600040101010101" charset="-122"/>
              </a:rPr>
              <a:t>踏着愉快的步伐，孩子们又回到了分离两个月</a:t>
            </a:r>
            <a:endParaRPr lang="zh-CN" altLang="en-US" sz="2000">
              <a:cs typeface="汉仪文黑-45简" panose="0002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cs typeface="汉仪文黑-45简" panose="00020600040101010101" charset="-122"/>
              </a:rPr>
              <a:t>的幼儿园，叽叽喳喳的分享着暑假里的趣事。有人聊起了暑假看的电影《长安三万里》，然后开心小朋友念起了古诗《</a:t>
            </a:r>
            <a:r>
              <a:rPr lang="zh-CN" altLang="en-US" sz="2000">
                <a:cs typeface="汉仪文黑-45简" panose="00020600040101010101" charset="-122"/>
              </a:rPr>
              <a:t>风》：“解落三秋叶，能开二月花。过江千尺浪，入竹万竿斜。”</a:t>
            </a:r>
            <a:endParaRPr lang="zh-CN" altLang="en-US" sz="2000">
              <a:cs typeface="汉仪文黑-45简" panose="0002060004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cs typeface="汉仪文黑-45简" panose="00020600040101010101" charset="-122"/>
              </a:rPr>
              <a:t>      几个小朋友开心地聊着，关于风向的问题也随之而产生。《指南》中指出，科学领域的核心是要激发孩子探究兴趣，体验探究的过程，发展初步的探究能力。一首关于“风”的古诗，引起了孩子们的对“风”的兴趣。我们决定追随孩子的兴趣和探究欲，及时把     握学习的生长点，来一场与“风”的约会！</a:t>
            </a:r>
            <a:endParaRPr lang="en-US" altLang="zh-CN" sz="2000">
              <a:cs typeface="汉仪文黑-45简" panose="00020600040101010101" charset="-122"/>
            </a:endParaRPr>
          </a:p>
        </p:txBody>
      </p:sp>
      <p:pic>
        <p:nvPicPr>
          <p:cNvPr id="2" name="图片 1" descr="D:/许惠莲/大班/大班上/观察记录/10月 课程故事 一起去“追风”/IMG_20231018_172056.jpgIMG_20231018_17205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t="1562" b="1562"/>
          <a:stretch>
            <a:fillRect/>
          </a:stretch>
        </p:blipFill>
        <p:spPr>
          <a:xfrm>
            <a:off x="7352030" y="1189990"/>
            <a:ext cx="3550285" cy="2435225"/>
          </a:xfrm>
          <a:prstGeom prst="rect">
            <a:avLst/>
          </a:prstGeom>
        </p:spPr>
      </p:pic>
      <p:pic>
        <p:nvPicPr>
          <p:cNvPr id="3" name="图片 2" descr="D:/许惠莲/大班/大班上/观察记录/10月 课程故事 一起去“追风”/IMG_20231018_172102.jpgIMG_20231018_17210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t="2604" b="2604"/>
          <a:stretch>
            <a:fillRect/>
          </a:stretch>
        </p:blipFill>
        <p:spPr>
          <a:xfrm>
            <a:off x="7352030" y="3830320"/>
            <a:ext cx="3550285" cy="242189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平行四边形 7"/>
          <p:cNvSpPr/>
          <p:nvPr/>
        </p:nvSpPr>
        <p:spPr>
          <a:xfrm>
            <a:off x="3695700" y="2294255"/>
            <a:ext cx="1476375" cy="108000"/>
          </a:xfrm>
          <a:prstGeom prst="parallelogram">
            <a:avLst/>
          </a:prstGeom>
          <a:gradFill>
            <a:gsLst>
              <a:gs pos="0">
                <a:srgbClr val="F4B73A">
                  <a:alpha val="0"/>
                </a:srgbClr>
              </a:gs>
              <a:gs pos="100000">
                <a:srgbClr val="F4B73A">
                  <a:alpha val="100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文黑-45简" panose="00020600040101010101" charset="-122"/>
            </a:endParaRPr>
          </a:p>
        </p:txBody>
      </p:sp>
      <p:sp>
        <p:nvSpPr>
          <p:cNvPr id="9" name="平行四边形 8"/>
          <p:cNvSpPr/>
          <p:nvPr/>
        </p:nvSpPr>
        <p:spPr>
          <a:xfrm>
            <a:off x="515620" y="5626100"/>
            <a:ext cx="1114425" cy="107950"/>
          </a:xfrm>
          <a:prstGeom prst="parallelogram">
            <a:avLst/>
          </a:prstGeom>
          <a:gradFill>
            <a:gsLst>
              <a:gs pos="0">
                <a:srgbClr val="5C7C87">
                  <a:alpha val="0"/>
                </a:srgbClr>
              </a:gs>
              <a:gs pos="100000">
                <a:srgbClr val="5C7C8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文黑-45简" panose="00020600040101010101" charset="-122"/>
            </a:endParaRPr>
          </a:p>
        </p:txBody>
      </p:sp>
      <p:sp>
        <p:nvSpPr>
          <p:cNvPr id="10" name="平行四边形 9"/>
          <p:cNvSpPr/>
          <p:nvPr/>
        </p:nvSpPr>
        <p:spPr>
          <a:xfrm>
            <a:off x="6478270" y="5241925"/>
            <a:ext cx="666750" cy="107950"/>
          </a:xfrm>
          <a:prstGeom prst="parallelogram">
            <a:avLst/>
          </a:prstGeom>
          <a:gradFill>
            <a:gsLst>
              <a:gs pos="0">
                <a:srgbClr val="5C7C87">
                  <a:alpha val="0"/>
                </a:srgbClr>
              </a:gs>
              <a:gs pos="100000">
                <a:srgbClr val="5C7C8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文黑-45简" panose="0002060004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15620" y="290195"/>
            <a:ext cx="87382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u="sng">
                <a:solidFill>
                  <a:srgbClr val="4B636B"/>
                </a:solidFill>
                <a:latin typeface="汉仪趣黑W" panose="00020600040101010101" charset="-122"/>
                <a:ea typeface="汉仪趣黑W" panose="00020600040101010101" charset="-122"/>
                <a:cs typeface="汉仪文黑-45简" panose="00020600040101010101" charset="-122"/>
              </a:rPr>
              <a:t>问题二：</a:t>
            </a:r>
            <a:r>
              <a:rPr lang="zh-CN" altLang="en-US" sz="2400" u="sng">
                <a:solidFill>
                  <a:srgbClr val="4B636B"/>
                </a:solidFill>
                <a:latin typeface="汉仪趣黑W" panose="00020600040101010101" charset="-122"/>
                <a:ea typeface="汉仪趣黑W" panose="00020600040101010101" charset="-122"/>
                <a:cs typeface="汉仪文黑-45简" panose="00020600040101010101" charset="-122"/>
              </a:rPr>
              <a:t>我的风向标为什么没有很直地指着风吹过来地方向呢？</a:t>
            </a:r>
            <a:endParaRPr lang="zh-CN" altLang="en-US" sz="2400" u="sng">
              <a:solidFill>
                <a:srgbClr val="4B636B"/>
              </a:solidFill>
              <a:latin typeface="汉仪趣黑W" panose="00020600040101010101" charset="-122"/>
              <a:ea typeface="汉仪趣黑W" panose="00020600040101010101" charset="-122"/>
              <a:cs typeface="汉仪文黑-45简" panose="0002060004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515620" y="922020"/>
            <a:ext cx="10690225" cy="7556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</a:pPr>
            <a:r>
              <a:rPr lang="zh-CN">
                <a:cs typeface="汉仪文黑-45简" panose="00020600040101010101" charset="-122"/>
              </a:rPr>
              <a:t>问题：轩轩调整了风向标后又开始测试，可是他发现他的风向标会停下来，但是有点歪，没有笔直地指向风扇（风吹过来地</a:t>
            </a:r>
            <a:r>
              <a:rPr lang="zh-CN">
                <a:cs typeface="汉仪文黑-45简" panose="00020600040101010101" charset="-122"/>
              </a:rPr>
              <a:t>方向）。</a:t>
            </a:r>
            <a:endParaRPr lang="zh-CN">
              <a:cs typeface="汉仪文黑-45简" panose="00020600040101010101" charset="-122"/>
            </a:endParaRPr>
          </a:p>
        </p:txBody>
      </p:sp>
      <p:pic>
        <p:nvPicPr>
          <p:cNvPr id="24" name="图片 24" descr="D:/许惠莲/大班/大班上/观察记录/10月 课程故事 一探秘风向标，一起去“追风”/QQ图片20231019095753.jpgQQ图片2023101909575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l="4298" r="4298"/>
          <a:stretch>
            <a:fillRect/>
          </a:stretch>
        </p:blipFill>
        <p:spPr>
          <a:xfrm>
            <a:off x="1304290" y="1849120"/>
            <a:ext cx="4091940" cy="2973070"/>
          </a:xfrm>
          <a:prstGeom prst="rect">
            <a:avLst/>
          </a:prstGeom>
        </p:spPr>
      </p:pic>
      <p:pic>
        <p:nvPicPr>
          <p:cNvPr id="31" name="图片 31" descr="D:/许惠莲/大班/大班上/观察记录/10月 课程故事 一探秘风向标，一起去“追风”/QQ图片20231019100218.jpgQQ图片2023101910021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t="327" b="327"/>
          <a:stretch>
            <a:fillRect/>
          </a:stretch>
        </p:blipFill>
        <p:spPr>
          <a:xfrm>
            <a:off x="5859780" y="1849120"/>
            <a:ext cx="4191000" cy="298005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443355" y="5179695"/>
            <a:ext cx="3813810" cy="4235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</a:pPr>
            <a:r>
              <a:rPr lang="zh-CN" u="sng">
                <a:cs typeface="汉仪文黑-45简" panose="00020600040101010101" charset="-122"/>
                <a:sym typeface="+mn-ea"/>
              </a:rPr>
              <a:t>轩轩的风向标不能很直地对着风扇</a:t>
            </a:r>
            <a:endParaRPr lang="zh-CN" u="sng">
              <a:cs typeface="汉仪文黑-45简" panose="00020600040101010101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6586220" y="5179695"/>
            <a:ext cx="2738120" cy="4235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</a:pPr>
            <a:r>
              <a:rPr lang="zh-CN" u="sng">
                <a:cs typeface="汉仪文黑-45简" panose="00020600040101010101" charset="-122"/>
                <a:sym typeface="+mn-ea"/>
              </a:rPr>
              <a:t>箭尾要比箭头大一点 </a:t>
            </a:r>
            <a:endParaRPr lang="zh-CN" u="sng">
              <a:cs typeface="汉仪文黑-45简" panose="00020600040101010101" charset="-122"/>
              <a:sym typeface="+mn-ea"/>
            </a:endParaRPr>
          </a:p>
        </p:txBody>
      </p:sp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平行四边形 7"/>
          <p:cNvSpPr/>
          <p:nvPr/>
        </p:nvSpPr>
        <p:spPr>
          <a:xfrm>
            <a:off x="3695700" y="2141855"/>
            <a:ext cx="1476375" cy="108000"/>
          </a:xfrm>
          <a:prstGeom prst="parallelogram">
            <a:avLst/>
          </a:prstGeom>
          <a:gradFill>
            <a:gsLst>
              <a:gs pos="0">
                <a:srgbClr val="F4B73A">
                  <a:alpha val="0"/>
                </a:srgbClr>
              </a:gs>
              <a:gs pos="100000">
                <a:srgbClr val="F4B73A">
                  <a:alpha val="100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文黑-45简" panose="00020600040101010101" charset="-122"/>
            </a:endParaRPr>
          </a:p>
        </p:txBody>
      </p:sp>
      <p:sp>
        <p:nvSpPr>
          <p:cNvPr id="9" name="平行四边形 8"/>
          <p:cNvSpPr/>
          <p:nvPr/>
        </p:nvSpPr>
        <p:spPr>
          <a:xfrm>
            <a:off x="515620" y="5626100"/>
            <a:ext cx="1114425" cy="107950"/>
          </a:xfrm>
          <a:prstGeom prst="parallelogram">
            <a:avLst/>
          </a:prstGeom>
          <a:gradFill>
            <a:gsLst>
              <a:gs pos="0">
                <a:srgbClr val="5C7C87">
                  <a:alpha val="0"/>
                </a:srgbClr>
              </a:gs>
              <a:gs pos="100000">
                <a:srgbClr val="5C7C8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文黑-45简" panose="00020600040101010101" charset="-122"/>
            </a:endParaRPr>
          </a:p>
        </p:txBody>
      </p:sp>
      <p:sp>
        <p:nvSpPr>
          <p:cNvPr id="10" name="平行四边形 9"/>
          <p:cNvSpPr/>
          <p:nvPr/>
        </p:nvSpPr>
        <p:spPr>
          <a:xfrm>
            <a:off x="6478270" y="5089525"/>
            <a:ext cx="666750" cy="107950"/>
          </a:xfrm>
          <a:prstGeom prst="parallelogram">
            <a:avLst/>
          </a:prstGeom>
          <a:gradFill>
            <a:gsLst>
              <a:gs pos="0">
                <a:srgbClr val="5C7C87">
                  <a:alpha val="0"/>
                </a:srgbClr>
              </a:gs>
              <a:gs pos="100000">
                <a:srgbClr val="5C7C8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文黑-45简" panose="00020600040101010101" charset="-122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513840" y="249555"/>
          <a:ext cx="9152890" cy="4778375"/>
        </p:xfrm>
        <a:graphic>
          <a:graphicData uri="http://schemas.openxmlformats.org/drawingml/2006/table">
            <a:tbl>
              <a:tblPr/>
              <a:tblGrid>
                <a:gridCol w="2287270"/>
                <a:gridCol w="2287270"/>
                <a:gridCol w="2287905"/>
                <a:gridCol w="2290445"/>
              </a:tblGrid>
              <a:tr h="39751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发现问题</a:t>
                      </a:r>
                      <a:endParaRPr lang="en-US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幼儿猜想</a:t>
                      </a:r>
                      <a:endParaRPr lang="en-US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幼儿尝试</a:t>
                      </a:r>
                      <a:endParaRPr lang="en-US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教师支持</a:t>
                      </a:r>
                      <a:endParaRPr lang="en-US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8086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latin typeface="Calibri" panose="020F0502020204030204" charset="0"/>
                          <a:cs typeface="Calibri" panose="020F0502020204030204" charset="0"/>
                        </a:rPr>
                        <a:t>  </a:t>
                      </a:r>
                      <a:endParaRPr lang="en-US" sz="1800" b="0">
                        <a:latin typeface="Calibri" panose="020F0502020204030204" charset="0"/>
                        <a:cs typeface="Calibri" panose="020F0502020204030204" charset="0"/>
                      </a:endParaRPr>
                    </a:p>
                    <a:p>
                      <a:pPr indent="0">
                        <a:buNone/>
                      </a:pPr>
                      <a:endParaRPr lang="en-US" sz="1800" b="0">
                        <a:latin typeface="Calibri" panose="020F0502020204030204" charset="0"/>
                        <a:ea typeface="宋体" panose="02010600030101010101" pitchFamily="2" charset="-122"/>
                        <a:cs typeface="Calibri" panose="020F0502020204030204" charset="0"/>
                      </a:endParaRPr>
                    </a:p>
                    <a:p>
                      <a:pPr indent="0">
                        <a:buNone/>
                      </a:pPr>
                      <a:endParaRPr lang="en-US" sz="1800" b="0">
                        <a:latin typeface="Calibri" panose="020F0502020204030204" charset="0"/>
                        <a:ea typeface="宋体" panose="02010600030101010101" pitchFamily="2" charset="-122"/>
                        <a:cs typeface="Calibri" panose="020F0502020204030204" charset="0"/>
                      </a:endParaRPr>
                    </a:p>
                    <a:p>
                      <a:pPr indent="0">
                        <a:buNone/>
                      </a:pPr>
                      <a:endParaRPr lang="en-US" sz="1800" b="0">
                        <a:latin typeface="Calibri" panose="020F0502020204030204" charset="0"/>
                        <a:ea typeface="宋体" panose="02010600030101010101" pitchFamily="2" charset="-122"/>
                        <a:cs typeface="Calibri" panose="020F0502020204030204" charset="0"/>
                      </a:endParaRPr>
                    </a:p>
                    <a:p>
                      <a:pPr indent="0">
                        <a:buNone/>
                      </a:pPr>
                      <a:endParaRPr lang="en-US" sz="1800" b="0">
                        <a:latin typeface="Calibri" panose="020F0502020204030204" charset="0"/>
                        <a:ea typeface="宋体" panose="02010600030101010101" pitchFamily="2" charset="-122"/>
                        <a:cs typeface="Calibri" panose="020F0502020204030204" charset="0"/>
                      </a:endParaRPr>
                    </a:p>
                    <a:p>
                      <a:pPr indent="0">
                        <a:buNone/>
                      </a:pPr>
                      <a:endParaRPr lang="en-US" sz="1800" b="0">
                        <a:latin typeface="Calibri" panose="020F0502020204030204" charset="0"/>
                        <a:ea typeface="宋体" panose="02010600030101010101" pitchFamily="2" charset="-122"/>
                        <a:cs typeface="Calibri" panose="020F0502020204030204" charset="0"/>
                      </a:endParaRPr>
                    </a:p>
                    <a:p>
                      <a:pPr indent="0">
                        <a:buNone/>
                      </a:pPr>
                      <a:endParaRPr lang="en-US" sz="1800" b="0">
                        <a:latin typeface="Calibri" panose="020F0502020204030204" charset="0"/>
                        <a:ea typeface="宋体" panose="02010600030101010101" pitchFamily="2" charset="-122"/>
                        <a:cs typeface="Calibri" panose="020F0502020204030204" charset="0"/>
                      </a:endParaRPr>
                    </a:p>
                    <a:p>
                      <a:pPr indent="0">
                        <a:buNone/>
                      </a:pPr>
                      <a:endParaRPr lang="en-US" sz="1800" b="0">
                        <a:latin typeface="Calibri" panose="020F0502020204030204" charset="0"/>
                        <a:ea typeface="宋体" panose="02010600030101010101" pitchFamily="2" charset="-122"/>
                        <a:cs typeface="Calibri" panose="020F0502020204030204" charset="0"/>
                      </a:endParaRPr>
                    </a:p>
                    <a:p>
                      <a:pPr indent="0">
                        <a:buNone/>
                      </a:pPr>
                      <a:endParaRPr lang="en-US" sz="1800" b="0">
                        <a:latin typeface="Calibri" panose="020F0502020204030204" charset="0"/>
                        <a:ea typeface="宋体" panose="02010600030101010101" pitchFamily="2" charset="-122"/>
                        <a:cs typeface="Calibri" panose="020F0502020204030204" charset="0"/>
                      </a:endParaRPr>
                    </a:p>
                    <a:p>
                      <a:pPr indent="0">
                        <a:buNone/>
                      </a:pPr>
                      <a:endParaRPr lang="en-US" sz="1800" b="0">
                        <a:latin typeface="Calibri" panose="020F0502020204030204" charset="0"/>
                        <a:ea typeface="宋体" panose="02010600030101010101" pitchFamily="2" charset="-122"/>
                        <a:cs typeface="Calibri" panose="020F0502020204030204" charset="0"/>
                      </a:endParaRPr>
                    </a:p>
                    <a:p>
                      <a:pPr indent="0">
                        <a:buNone/>
                      </a:pPr>
                      <a:endParaRPr lang="en-US" sz="1800" b="0">
                        <a:latin typeface="Calibri" panose="020F0502020204030204" charset="0"/>
                        <a:ea typeface="宋体" panose="02010600030101010101" pitchFamily="2" charset="-122"/>
                        <a:cs typeface="Calibri" panose="020F0502020204030204" charset="0"/>
                      </a:endParaRPr>
                    </a:p>
                    <a:p>
                      <a:pPr indent="0">
                        <a:buNone/>
                      </a:pPr>
                      <a:endParaRPr lang="en-US" sz="1800" b="0">
                        <a:latin typeface="Calibri" panose="020F0502020204030204" charset="0"/>
                        <a:ea typeface="宋体" panose="02010600030101010101" pitchFamily="2" charset="-122"/>
                        <a:cs typeface="Calibri" panose="020F0502020204030204" charset="0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把箭尾变大后，原来能保持平衡的吸管，变得一头高一头低</a:t>
                      </a:r>
                      <a:endParaRPr lang="en-US" altLang="en-US" sz="18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sz="1800" b="0">
                        <a:latin typeface="Calibri" panose="020F0502020204030204" charset="0"/>
                        <a:cs typeface="Calibri" panose="020F0502020204030204" charset="0"/>
                      </a:endParaRPr>
                    </a:p>
                    <a:p>
                      <a:pPr indent="0">
                        <a:buNone/>
                      </a:pPr>
                      <a:endParaRPr lang="en-US" sz="1800" b="0">
                        <a:latin typeface="Calibri" panose="020F0502020204030204" charset="0"/>
                        <a:ea typeface="宋体" panose="02010600030101010101" pitchFamily="2" charset="-122"/>
                        <a:cs typeface="Calibri" panose="020F0502020204030204" charset="0"/>
                      </a:endParaRPr>
                    </a:p>
                    <a:p>
                      <a:pPr indent="0">
                        <a:buNone/>
                      </a:pPr>
                      <a:endParaRPr lang="en-US" sz="1800" b="0">
                        <a:latin typeface="Calibri" panose="020F0502020204030204" charset="0"/>
                        <a:ea typeface="宋体" panose="02010600030101010101" pitchFamily="2" charset="-122"/>
                        <a:cs typeface="Calibri" panose="020F0502020204030204" charset="0"/>
                      </a:endParaRPr>
                    </a:p>
                    <a:p>
                      <a:pPr indent="0">
                        <a:buNone/>
                      </a:pPr>
                      <a:endParaRPr lang="en-US" sz="1800" b="0">
                        <a:latin typeface="Calibri" panose="020F0502020204030204" charset="0"/>
                        <a:ea typeface="宋体" panose="02010600030101010101" pitchFamily="2" charset="-122"/>
                        <a:cs typeface="Calibri" panose="020F0502020204030204" charset="0"/>
                      </a:endParaRPr>
                    </a:p>
                    <a:p>
                      <a:pPr indent="0">
                        <a:buNone/>
                      </a:pPr>
                      <a:endParaRPr lang="en-US" sz="1800" b="0">
                        <a:latin typeface="Calibri" panose="020F0502020204030204" charset="0"/>
                        <a:ea typeface="宋体" panose="02010600030101010101" pitchFamily="2" charset="-122"/>
                        <a:cs typeface="Calibri" panose="020F0502020204030204" charset="0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桃桃：因为原来的箭尾小，现在变大了，就变重了，它就会比箭头重，这边就变低了。就跟我们中班的时候玩天平一样。轩轩：那我用超轻粘土把他们粘住好吗？桃桃：不行，那就转不起来了，要重新找一个平衡点。</a:t>
                      </a:r>
                      <a:endParaRPr lang="en-US" altLang="en-US" sz="18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latin typeface="Calibri" panose="020F0502020204030204" charset="0"/>
                          <a:cs typeface="Calibri" panose="020F0502020204030204" charset="0"/>
                        </a:rPr>
                        <a:t>  </a:t>
                      </a:r>
                      <a:endParaRPr lang="en-US" sz="1800" b="0">
                        <a:latin typeface="Calibri" panose="020F0502020204030204" charset="0"/>
                        <a:cs typeface="Calibri" panose="020F0502020204030204" charset="0"/>
                      </a:endParaRPr>
                    </a:p>
                    <a:p>
                      <a:pPr indent="0">
                        <a:buNone/>
                      </a:pPr>
                      <a:endParaRPr lang="en-US" sz="1800" b="0">
                        <a:latin typeface="Calibri" panose="020F0502020204030204" charset="0"/>
                        <a:ea typeface="宋体" panose="02010600030101010101" pitchFamily="2" charset="-122"/>
                        <a:cs typeface="Calibri" panose="020F0502020204030204" charset="0"/>
                      </a:endParaRPr>
                    </a:p>
                    <a:p>
                      <a:pPr indent="0">
                        <a:buNone/>
                      </a:pPr>
                      <a:endParaRPr lang="en-US" sz="1800" b="0">
                        <a:latin typeface="Calibri" panose="020F0502020204030204" charset="0"/>
                        <a:ea typeface="宋体" panose="02010600030101010101" pitchFamily="2" charset="-122"/>
                        <a:cs typeface="Calibri" panose="020F0502020204030204" charset="0"/>
                      </a:endParaRPr>
                    </a:p>
                    <a:p>
                      <a:pPr indent="0">
                        <a:buNone/>
                      </a:pPr>
                      <a:endParaRPr lang="en-US" sz="1800" b="0">
                        <a:latin typeface="Calibri" panose="020F0502020204030204" charset="0"/>
                        <a:ea typeface="宋体" panose="02010600030101010101" pitchFamily="2" charset="-122"/>
                        <a:cs typeface="Calibri" panose="020F0502020204030204" charset="0"/>
                      </a:endParaRPr>
                    </a:p>
                    <a:p>
                      <a:pPr indent="0">
                        <a:buNone/>
                      </a:pPr>
                      <a:endParaRPr lang="en-US" sz="1800" b="0">
                        <a:latin typeface="Calibri" panose="020F0502020204030204" charset="0"/>
                        <a:ea typeface="宋体" panose="02010600030101010101" pitchFamily="2" charset="-122"/>
                        <a:cs typeface="Calibri" panose="020F0502020204030204" charset="0"/>
                      </a:endParaRPr>
                    </a:p>
                    <a:p>
                      <a:pPr indent="0">
                        <a:buNone/>
                      </a:pPr>
                      <a:endParaRPr lang="en-US" sz="1800" b="0">
                        <a:latin typeface="Calibri" panose="020F0502020204030204" charset="0"/>
                        <a:ea typeface="宋体" panose="02010600030101010101" pitchFamily="2" charset="-122"/>
                        <a:cs typeface="Calibri" panose="020F0502020204030204" charset="0"/>
                      </a:endParaRPr>
                    </a:p>
                    <a:p>
                      <a:pPr indent="0">
                        <a:buNone/>
                      </a:pPr>
                      <a:endParaRPr lang="en-US" sz="1800" b="0">
                        <a:latin typeface="Calibri" panose="020F0502020204030204" charset="0"/>
                        <a:ea typeface="宋体" panose="02010600030101010101" pitchFamily="2" charset="-122"/>
                        <a:cs typeface="Calibri" panose="020F0502020204030204" charset="0"/>
                      </a:endParaRPr>
                    </a:p>
                    <a:p>
                      <a:pPr indent="0">
                        <a:buNone/>
                      </a:pPr>
                      <a:endParaRPr lang="en-US" sz="1800" b="0">
                        <a:latin typeface="Calibri" panose="020F0502020204030204" charset="0"/>
                        <a:ea typeface="宋体" panose="02010600030101010101" pitchFamily="2" charset="-122"/>
                        <a:cs typeface="Calibri" panose="020F0502020204030204" charset="0"/>
                      </a:endParaRPr>
                    </a:p>
                    <a:p>
                      <a:pPr indent="0">
                        <a:buNone/>
                      </a:pPr>
                      <a:endParaRPr lang="en-US" sz="1800" b="0">
                        <a:latin typeface="Calibri" panose="020F0502020204030204" charset="0"/>
                        <a:ea typeface="宋体" panose="02010600030101010101" pitchFamily="2" charset="-122"/>
                        <a:cs typeface="Calibri" panose="020F0502020204030204" charset="0"/>
                      </a:endParaRPr>
                    </a:p>
                    <a:p>
                      <a:pPr indent="0">
                        <a:buNone/>
                      </a:pPr>
                      <a:endParaRPr lang="en-US" sz="1800" b="0">
                        <a:latin typeface="Calibri" panose="020F0502020204030204" charset="0"/>
                        <a:ea typeface="宋体" panose="02010600030101010101" pitchFamily="2" charset="-122"/>
                        <a:cs typeface="Calibri" panose="020F0502020204030204" charset="0"/>
                      </a:endParaRPr>
                    </a:p>
                    <a:p>
                      <a:pPr indent="0">
                        <a:buNone/>
                      </a:pPr>
                      <a:endParaRPr lang="en-US" sz="1800" b="0">
                        <a:latin typeface="Calibri" panose="020F0502020204030204" charset="0"/>
                        <a:ea typeface="宋体" panose="02010600030101010101" pitchFamily="2" charset="-122"/>
                        <a:cs typeface="Calibri" panose="020F0502020204030204" charset="0"/>
                      </a:endParaRPr>
                    </a:p>
                    <a:p>
                      <a:pPr indent="0">
                        <a:buNone/>
                      </a:pPr>
                      <a:endParaRPr lang="en-US" sz="1800" b="0">
                        <a:latin typeface="Calibri" panose="020F0502020204030204" charset="0"/>
                        <a:ea typeface="宋体" panose="02010600030101010101" pitchFamily="2" charset="-122"/>
                        <a:cs typeface="Calibri" panose="020F0502020204030204" charset="0"/>
                      </a:endParaRPr>
                    </a:p>
                    <a:p>
                      <a:pPr indent="0">
                        <a:buNone/>
                      </a:pPr>
                      <a:endParaRPr lang="en-US" sz="1800" b="0">
                        <a:latin typeface="Calibri" panose="020F0502020204030204" charset="0"/>
                        <a:ea typeface="宋体" panose="02010600030101010101" pitchFamily="2" charset="-122"/>
                        <a:cs typeface="Calibri" panose="020F0502020204030204" charset="0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幼儿尝试重新寻找平衡点</a:t>
                      </a:r>
                      <a:endParaRPr lang="en-US" altLang="en-US" sz="18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幼儿能根据观察到的现象，结合已有经验进行合理的推论，教师要鼓励并支持幼儿大胆联想、猜测问题的答案，并设法验证。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4" name="图片 3"/>
          <p:cNvPicPr/>
          <p:nvPr/>
        </p:nvPicPr>
        <p:blipFill>
          <a:blip r:embed="rId2"/>
          <a:stretch>
            <a:fillRect/>
          </a:stretch>
        </p:blipFill>
        <p:spPr>
          <a:xfrm>
            <a:off x="1630045" y="696595"/>
            <a:ext cx="2065655" cy="12420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/>
          <p:nvPr/>
        </p:nvPicPr>
        <p:blipFill>
          <a:blip r:embed="rId3"/>
          <a:stretch>
            <a:fillRect/>
          </a:stretch>
        </p:blipFill>
        <p:spPr>
          <a:xfrm>
            <a:off x="3904615" y="696595"/>
            <a:ext cx="2022475" cy="1241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/>
          <p:nvPr/>
        </p:nvPicPr>
        <p:blipFill>
          <a:blip r:embed="rId4"/>
          <a:stretch>
            <a:fillRect/>
          </a:stretch>
        </p:blipFill>
        <p:spPr>
          <a:xfrm>
            <a:off x="6209030" y="696595"/>
            <a:ext cx="1993900" cy="12420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" name="图片 37" descr="D:/许惠莲/大班/大班上/观察记录/10月 课程故事 一探秘风向标，一起去“追风”/IMG_20231018_101517.jpgIMG_20231018_10151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t="319" b="319"/>
          <a:stretch>
            <a:fillRect/>
          </a:stretch>
        </p:blipFill>
        <p:spPr>
          <a:xfrm>
            <a:off x="6215380" y="2249805"/>
            <a:ext cx="1986915" cy="1481455"/>
          </a:xfrm>
          <a:prstGeom prst="rect">
            <a:avLst/>
          </a:prstGeom>
        </p:spPr>
      </p:pic>
      <p:pic>
        <p:nvPicPr>
          <p:cNvPr id="36" name="图片 36" descr="D:/许惠莲/大班/大班上/观察记录/10月 课程故事 一探秘风向标，一起去“追风”/视频04  箭尾变大后，不能保持平衡.png视频04  箭尾变大后，不能保持平衡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 t="532" b="-2076"/>
          <a:stretch>
            <a:fillRect/>
          </a:stretch>
        </p:blipFill>
        <p:spPr>
          <a:xfrm>
            <a:off x="1757045" y="1938655"/>
            <a:ext cx="1811655" cy="1839595"/>
          </a:xfrm>
          <a:prstGeom prst="rect">
            <a:avLst/>
          </a:prstGeom>
        </p:spPr>
      </p:pic>
      <p:pic>
        <p:nvPicPr>
          <p:cNvPr id="35" name="图片 35" descr="D:/许惠莲/大班/大班上/观察记录/10月 课程故事 一探秘风向标，一起去“追风”/视频05 寻找平衡点.png视频05 寻找平衡点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rcRect t="2555" b="2501"/>
          <a:stretch>
            <a:fillRect/>
          </a:stretch>
        </p:blipFill>
        <p:spPr>
          <a:xfrm>
            <a:off x="8545195" y="2710180"/>
            <a:ext cx="1935480" cy="1837690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11"/>
            </p:custDataLst>
          </p:nvPr>
        </p:nvSpPr>
        <p:spPr>
          <a:xfrm>
            <a:off x="1147445" y="5250815"/>
            <a:ext cx="989774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20000"/>
              </a:lnSpc>
            </a:pPr>
            <a:r>
              <a:rPr lang="en-US" altLang="zh-CN" b="0">
                <a:latin typeface="Calibri" panose="020F0502020204030204" charset="0"/>
                <a:ea typeface="宋体" panose="02010600030101010101" pitchFamily="2" charset="-122"/>
              </a:rPr>
              <a:t> </a:t>
            </a:r>
            <a:r>
              <a:rPr lang="zh-CN" altLang="en-US" sz="2000" b="1" u="sng">
                <a:cs typeface="汉仪文黑-45简" panose="00020600040101010101" charset="-122"/>
              </a:rPr>
              <a:t>教师感悟：</a:t>
            </a:r>
            <a:r>
              <a:rPr lang="zh-CN" altLang="en-US" sz="2000" u="sng">
                <a:cs typeface="汉仪文黑-45简" panose="00020600040101010101" charset="-122"/>
              </a:rPr>
              <a:t>在幼儿自制风向标的过程中，有大胆猜想，有动手实践，更有在此过程中失败经历带来的挑战。教师要支持幼儿的探究行为，鼓励幼儿利用生活经验去大胆尝试，及时分享自己的经验，提升幼儿探究精神和兴趣。</a:t>
            </a:r>
            <a:endParaRPr lang="zh-CN" altLang="en-US" sz="2000" u="sng">
              <a:cs typeface="汉仪文黑-45简" panose="00020600040101010101" charset="-122"/>
            </a:endParaRPr>
          </a:p>
        </p:txBody>
      </p:sp>
    </p:spTree>
    <p:custDataLst>
      <p:tags r:id="rId1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1056005" y="3075305"/>
            <a:ext cx="942721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000">
                <a:solidFill>
                  <a:srgbClr val="4B636B"/>
                </a:solidFill>
                <a:latin typeface="汉仪趣黑W" panose="00020600040101010101" charset="-122"/>
                <a:ea typeface="汉仪趣黑W" panose="00020600040101010101" charset="-122"/>
                <a:cs typeface="汉仪文黑-45简" panose="00020600040101010101" charset="-122"/>
                <a:sym typeface="汉仪趣黑W" panose="00020600040101010101" charset="-122"/>
              </a:rPr>
              <a:t>关键活动：小小测风员，风的变化我知道</a:t>
            </a:r>
            <a:endParaRPr lang="zh-CN" altLang="en-US" sz="4000">
              <a:solidFill>
                <a:srgbClr val="4B636B"/>
              </a:solidFill>
              <a:latin typeface="汉仪趣黑W" panose="00020600040101010101" charset="-122"/>
              <a:ea typeface="汉仪趣黑W" panose="00020600040101010101" charset="-122"/>
              <a:cs typeface="汉仪文黑-45简" panose="00020600040101010101" charset="-122"/>
              <a:sym typeface="汉仪趣黑W" panose="0002060004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" name="文本框 15"/>
          <p:cNvSpPr txBox="1"/>
          <p:nvPr>
            <p:custDataLst>
              <p:tags r:id="rId1"/>
            </p:custDataLst>
          </p:nvPr>
        </p:nvSpPr>
        <p:spPr>
          <a:xfrm>
            <a:off x="3312160" y="357505"/>
            <a:ext cx="544576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>
                <a:solidFill>
                  <a:srgbClr val="4B636B"/>
                </a:solidFill>
                <a:latin typeface="汉仪趣黑W" panose="00020600040101010101" charset="-122"/>
                <a:ea typeface="汉仪趣黑W" panose="00020600040101010101" charset="-122"/>
                <a:cs typeface="汉仪文黑-45简" panose="00020600040101010101" charset="-122"/>
              </a:rPr>
              <a:t>Try:</a:t>
            </a:r>
            <a:r>
              <a:rPr lang="zh-CN" altLang="en-US" sz="4000">
                <a:solidFill>
                  <a:srgbClr val="4B636B"/>
                </a:solidFill>
                <a:latin typeface="汉仪趣黑W" panose="00020600040101010101" charset="-122"/>
                <a:ea typeface="汉仪趣黑W" panose="00020600040101010101" charset="-122"/>
                <a:cs typeface="汉仪文黑-45简" panose="00020600040101010101" charset="-122"/>
              </a:rPr>
              <a:t>小小测风员，</a:t>
            </a:r>
            <a:r>
              <a:rPr lang="zh-CN" altLang="en-US" sz="4000">
                <a:solidFill>
                  <a:srgbClr val="4B636B"/>
                </a:solidFill>
                <a:latin typeface="汉仪趣黑W" panose="00020600040101010101" charset="-122"/>
                <a:ea typeface="汉仪趣黑W" panose="00020600040101010101" charset="-122"/>
                <a:cs typeface="汉仪文黑-45简" panose="00020600040101010101" charset="-122"/>
              </a:rPr>
              <a:t>行动</a:t>
            </a:r>
            <a:endParaRPr lang="zh-CN" altLang="en-US" sz="4000">
              <a:solidFill>
                <a:srgbClr val="4B636B"/>
              </a:solidFill>
              <a:latin typeface="汉仪趣黑W" panose="00020600040101010101" charset="-122"/>
              <a:ea typeface="汉仪趣黑W" panose="00020600040101010101" charset="-122"/>
              <a:cs typeface="汉仪文黑-45简" panose="00020600040101010101" charset="-122"/>
            </a:endParaRPr>
          </a:p>
        </p:txBody>
      </p:sp>
      <p:sp>
        <p:nvSpPr>
          <p:cNvPr id="8" name="平行四边形 7"/>
          <p:cNvSpPr/>
          <p:nvPr/>
        </p:nvSpPr>
        <p:spPr>
          <a:xfrm>
            <a:off x="3695700" y="2294255"/>
            <a:ext cx="1476375" cy="108000"/>
          </a:xfrm>
          <a:prstGeom prst="parallelogram">
            <a:avLst/>
          </a:prstGeom>
          <a:gradFill>
            <a:gsLst>
              <a:gs pos="0">
                <a:srgbClr val="F4B73A">
                  <a:alpha val="0"/>
                </a:srgbClr>
              </a:gs>
              <a:gs pos="100000">
                <a:srgbClr val="F4B73A">
                  <a:alpha val="100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文黑-45简" panose="00020600040101010101" charset="-122"/>
            </a:endParaRPr>
          </a:p>
        </p:txBody>
      </p:sp>
      <p:sp>
        <p:nvSpPr>
          <p:cNvPr id="9" name="平行四边形 8"/>
          <p:cNvSpPr/>
          <p:nvPr/>
        </p:nvSpPr>
        <p:spPr>
          <a:xfrm>
            <a:off x="515620" y="5626100"/>
            <a:ext cx="1114425" cy="107950"/>
          </a:xfrm>
          <a:prstGeom prst="parallelogram">
            <a:avLst/>
          </a:prstGeom>
          <a:gradFill>
            <a:gsLst>
              <a:gs pos="0">
                <a:srgbClr val="5C7C87">
                  <a:alpha val="0"/>
                </a:srgbClr>
              </a:gs>
              <a:gs pos="100000">
                <a:srgbClr val="5C7C8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文黑-45简" panose="00020600040101010101" charset="-122"/>
            </a:endParaRPr>
          </a:p>
        </p:txBody>
      </p:sp>
      <p:sp>
        <p:nvSpPr>
          <p:cNvPr id="10" name="平行四边形 9"/>
          <p:cNvSpPr/>
          <p:nvPr/>
        </p:nvSpPr>
        <p:spPr>
          <a:xfrm>
            <a:off x="6478270" y="5241925"/>
            <a:ext cx="666750" cy="107950"/>
          </a:xfrm>
          <a:prstGeom prst="parallelogram">
            <a:avLst/>
          </a:prstGeom>
          <a:gradFill>
            <a:gsLst>
              <a:gs pos="0">
                <a:srgbClr val="5C7C87">
                  <a:alpha val="0"/>
                </a:srgbClr>
              </a:gs>
              <a:gs pos="100000">
                <a:srgbClr val="5C7C8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文黑-45简" panose="00020600040101010101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085850" y="1103630"/>
            <a:ext cx="9897745" cy="24892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30000"/>
              </a:lnSpc>
            </a:pPr>
            <a:r>
              <a:rPr lang="en-US" altLang="zh-CN" b="0">
                <a:latin typeface="Calibri" panose="020F0502020204030204" charset="0"/>
                <a:ea typeface="宋体" panose="02010600030101010101" pitchFamily="2" charset="-122"/>
              </a:rPr>
              <a:t> </a:t>
            </a:r>
            <a:r>
              <a:rPr lang="zh-CN" altLang="en-US" sz="2400" u="sng">
                <a:cs typeface="汉仪文黑-45简" panose="00020600040101010101" charset="-122"/>
              </a:rPr>
              <a:t>幼儿的科学教育时科学启蒙教育，重在激发幼儿的认识兴趣和探究欲望。科学教育应密切联系幼儿的实际生活进行，利用身边的事物与现象作为科学探索的对象。关于风向的探究，来自于幼儿对风的兴趣，在动手实验的过程中，也调动了幼儿的生活经验。现在，我们要鼓励幼儿去把自己的实验成果，运用的实际生活中，去解决生活中的问题。</a:t>
            </a:r>
            <a:endParaRPr lang="zh-CN" altLang="en-US" sz="2400" u="sng">
              <a:cs typeface="汉仪文黑-45简" panose="00020600040101010101" charset="-122"/>
            </a:endParaRPr>
          </a:p>
        </p:txBody>
      </p:sp>
      <p:pic>
        <p:nvPicPr>
          <p:cNvPr id="38" name="图片 38" descr="D:/许惠莲/大班/大班上/观察记录/10月 课程故事 一探秘风向标，一起去“追风”/QQ图片20231019094853.jpgQQ图片2023101909485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t="1562" b="1562"/>
          <a:stretch>
            <a:fillRect/>
          </a:stretch>
        </p:blipFill>
        <p:spPr>
          <a:xfrm>
            <a:off x="2734310" y="3694430"/>
            <a:ext cx="2917825" cy="2120265"/>
          </a:xfrm>
          <a:prstGeom prst="rect">
            <a:avLst/>
          </a:prstGeom>
        </p:spPr>
      </p:pic>
      <p:pic>
        <p:nvPicPr>
          <p:cNvPr id="39" name="图片 39" descr="D:/许惠莲/大班/大班上/观察记录/10月 课程故事 一探秘风向标，一起去“追风”/IMG_20231018_171707_edit_142822297560496.jpgIMG_20231018_171707_edit_14282229756049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t="1247" b="1247"/>
          <a:stretch>
            <a:fillRect/>
          </a:stretch>
        </p:blipFill>
        <p:spPr>
          <a:xfrm>
            <a:off x="6276340" y="3694430"/>
            <a:ext cx="2982595" cy="212090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平行四边形 7"/>
          <p:cNvSpPr/>
          <p:nvPr/>
        </p:nvSpPr>
        <p:spPr>
          <a:xfrm>
            <a:off x="3695700" y="2294255"/>
            <a:ext cx="1476375" cy="108000"/>
          </a:xfrm>
          <a:prstGeom prst="parallelogram">
            <a:avLst/>
          </a:prstGeom>
          <a:gradFill>
            <a:gsLst>
              <a:gs pos="0">
                <a:srgbClr val="F4B73A">
                  <a:alpha val="0"/>
                </a:srgbClr>
              </a:gs>
              <a:gs pos="100000">
                <a:srgbClr val="F4B73A">
                  <a:alpha val="100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文黑-45简" panose="00020600040101010101" charset="-122"/>
            </a:endParaRPr>
          </a:p>
        </p:txBody>
      </p:sp>
      <p:sp>
        <p:nvSpPr>
          <p:cNvPr id="9" name="平行四边形 8"/>
          <p:cNvSpPr/>
          <p:nvPr/>
        </p:nvSpPr>
        <p:spPr>
          <a:xfrm>
            <a:off x="515620" y="5626100"/>
            <a:ext cx="1114425" cy="107950"/>
          </a:xfrm>
          <a:prstGeom prst="parallelogram">
            <a:avLst/>
          </a:prstGeom>
          <a:gradFill>
            <a:gsLst>
              <a:gs pos="0">
                <a:srgbClr val="5C7C87">
                  <a:alpha val="0"/>
                </a:srgbClr>
              </a:gs>
              <a:gs pos="100000">
                <a:srgbClr val="5C7C8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文黑-45简" panose="00020600040101010101" charset="-122"/>
            </a:endParaRPr>
          </a:p>
        </p:txBody>
      </p:sp>
      <p:sp>
        <p:nvSpPr>
          <p:cNvPr id="10" name="平行四边形 9"/>
          <p:cNvSpPr/>
          <p:nvPr/>
        </p:nvSpPr>
        <p:spPr>
          <a:xfrm>
            <a:off x="6478270" y="5241925"/>
            <a:ext cx="666750" cy="107950"/>
          </a:xfrm>
          <a:prstGeom prst="parallelogram">
            <a:avLst/>
          </a:prstGeom>
          <a:gradFill>
            <a:gsLst>
              <a:gs pos="0">
                <a:srgbClr val="5C7C87">
                  <a:alpha val="0"/>
                </a:srgbClr>
              </a:gs>
              <a:gs pos="100000">
                <a:srgbClr val="5C7C8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文黑-45简" panose="0002060004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15620" y="290195"/>
            <a:ext cx="87382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u="sng">
                <a:solidFill>
                  <a:srgbClr val="4B636B"/>
                </a:solidFill>
                <a:latin typeface="汉仪趣黑W" panose="00020600040101010101" charset="-122"/>
                <a:ea typeface="汉仪趣黑W" panose="00020600040101010101" charset="-122"/>
                <a:cs typeface="汉仪文黑-45简" panose="00020600040101010101" charset="-122"/>
              </a:rPr>
              <a:t>问题</a:t>
            </a:r>
            <a:r>
              <a:rPr lang="zh-CN" altLang="en-US" sz="2400" u="sng">
                <a:solidFill>
                  <a:srgbClr val="4B636B"/>
                </a:solidFill>
                <a:latin typeface="汉仪趣黑W" panose="00020600040101010101" charset="-122"/>
                <a:ea typeface="汉仪趣黑W" panose="00020600040101010101" charset="-122"/>
                <a:cs typeface="汉仪文黑-45简" panose="00020600040101010101" charset="-122"/>
              </a:rPr>
              <a:t>一：没有办法知道东南西北什么方向的风，怎么办？</a:t>
            </a:r>
            <a:endParaRPr lang="zh-CN" altLang="en-US" sz="2400" u="sng">
              <a:solidFill>
                <a:srgbClr val="4B636B"/>
              </a:solidFill>
              <a:latin typeface="汉仪趣黑W" panose="00020600040101010101" charset="-122"/>
              <a:ea typeface="汉仪趣黑W" panose="00020600040101010101" charset="-122"/>
              <a:cs typeface="汉仪文黑-45简" panose="0002060004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515620" y="922020"/>
            <a:ext cx="10690225" cy="7556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</a:pPr>
            <a:r>
              <a:rPr lang="zh-CN">
                <a:cs typeface="汉仪文黑-45简" panose="00020600040101010101" charset="-122"/>
              </a:rPr>
              <a:t>问题：通过制作和实验，孩子们知道了风向标的箭头会指向风吹过来的方向。可是怎么辨别这是上面方向的风</a:t>
            </a:r>
            <a:r>
              <a:rPr lang="zh-CN">
                <a:cs typeface="汉仪文黑-45简" panose="00020600040101010101" charset="-122"/>
              </a:rPr>
              <a:t>呢？</a:t>
            </a:r>
            <a:endParaRPr lang="zh-CN">
              <a:cs typeface="汉仪文黑-45简" panose="0002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41195" y="5179695"/>
            <a:ext cx="3309620" cy="4235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</a:pPr>
            <a:r>
              <a:rPr lang="zh-CN" u="sng">
                <a:cs typeface="汉仪文黑-45简" panose="00020600040101010101" charset="-122"/>
                <a:sym typeface="+mn-ea"/>
              </a:rPr>
              <a:t>将风向标和指南针对放好</a:t>
            </a:r>
            <a:endParaRPr lang="zh-CN" u="sng">
              <a:cs typeface="汉仪文黑-45简" panose="00020600040101010101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6595110" y="5179695"/>
            <a:ext cx="2738120" cy="4235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</a:pPr>
            <a:r>
              <a:rPr lang="zh-CN" u="sng">
                <a:cs typeface="汉仪文黑-45简" panose="00020600040101010101" charset="-122"/>
                <a:sym typeface="+mn-ea"/>
              </a:rPr>
              <a:t>观察箭头的方向，并记录 </a:t>
            </a:r>
            <a:endParaRPr lang="zh-CN" u="sng">
              <a:cs typeface="汉仪文黑-45简" panose="00020600040101010101" charset="-122"/>
              <a:sym typeface="+mn-ea"/>
            </a:endParaRPr>
          </a:p>
        </p:txBody>
      </p:sp>
      <p:pic>
        <p:nvPicPr>
          <p:cNvPr id="42" name="图片 42" descr="D:/许惠莲/大班/大班上/观察记录/10月 课程故事 一探秘风向标，一起去“追风”/QQ图片20231019094849.jpgQQ图片2023101909484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t="1562" b="1562"/>
          <a:stretch>
            <a:fillRect/>
          </a:stretch>
        </p:blipFill>
        <p:spPr>
          <a:xfrm>
            <a:off x="1339850" y="1791335"/>
            <a:ext cx="4180840" cy="3037840"/>
          </a:xfrm>
          <a:prstGeom prst="rect">
            <a:avLst/>
          </a:prstGeom>
        </p:spPr>
      </p:pic>
      <p:pic>
        <p:nvPicPr>
          <p:cNvPr id="43" name="图片 43" descr="D:/许惠莲/大班/大班上/观察记录/10月 课程故事 一探秘风向标，一起去“追风”/QQ图片20231019094835.jpgQQ图片2023101909483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t="2604" b="2604"/>
          <a:stretch>
            <a:fillRect/>
          </a:stretch>
        </p:blipFill>
        <p:spPr>
          <a:xfrm>
            <a:off x="5962650" y="1791335"/>
            <a:ext cx="4273550" cy="3038475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平行四边形 7"/>
          <p:cNvSpPr/>
          <p:nvPr/>
        </p:nvSpPr>
        <p:spPr>
          <a:xfrm>
            <a:off x="3695700" y="2294255"/>
            <a:ext cx="1476375" cy="108000"/>
          </a:xfrm>
          <a:prstGeom prst="parallelogram">
            <a:avLst/>
          </a:prstGeom>
          <a:gradFill>
            <a:gsLst>
              <a:gs pos="0">
                <a:srgbClr val="F4B73A">
                  <a:alpha val="0"/>
                </a:srgbClr>
              </a:gs>
              <a:gs pos="100000">
                <a:srgbClr val="F4B73A">
                  <a:alpha val="100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文黑-45简" panose="00020600040101010101" charset="-122"/>
            </a:endParaRPr>
          </a:p>
        </p:txBody>
      </p:sp>
      <p:sp>
        <p:nvSpPr>
          <p:cNvPr id="9" name="平行四边形 8"/>
          <p:cNvSpPr/>
          <p:nvPr/>
        </p:nvSpPr>
        <p:spPr>
          <a:xfrm>
            <a:off x="515620" y="5626100"/>
            <a:ext cx="1114425" cy="107950"/>
          </a:xfrm>
          <a:prstGeom prst="parallelogram">
            <a:avLst/>
          </a:prstGeom>
          <a:gradFill>
            <a:gsLst>
              <a:gs pos="0">
                <a:srgbClr val="5C7C87">
                  <a:alpha val="0"/>
                </a:srgbClr>
              </a:gs>
              <a:gs pos="100000">
                <a:srgbClr val="5C7C8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文黑-45简" panose="00020600040101010101" charset="-122"/>
            </a:endParaRPr>
          </a:p>
        </p:txBody>
      </p:sp>
      <p:sp>
        <p:nvSpPr>
          <p:cNvPr id="10" name="平行四边形 9"/>
          <p:cNvSpPr/>
          <p:nvPr/>
        </p:nvSpPr>
        <p:spPr>
          <a:xfrm>
            <a:off x="6478270" y="5241925"/>
            <a:ext cx="666750" cy="107950"/>
          </a:xfrm>
          <a:prstGeom prst="parallelogram">
            <a:avLst/>
          </a:prstGeom>
          <a:gradFill>
            <a:gsLst>
              <a:gs pos="0">
                <a:srgbClr val="5C7C87">
                  <a:alpha val="0"/>
                </a:srgbClr>
              </a:gs>
              <a:gs pos="100000">
                <a:srgbClr val="5C7C8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文黑-45简" panose="0002060004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15620" y="290195"/>
            <a:ext cx="87382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u="sng">
                <a:solidFill>
                  <a:srgbClr val="4B636B"/>
                </a:solidFill>
                <a:latin typeface="汉仪趣黑W" panose="00020600040101010101" charset="-122"/>
                <a:ea typeface="汉仪趣黑W" panose="00020600040101010101" charset="-122"/>
                <a:cs typeface="汉仪文黑-45简" panose="00020600040101010101" charset="-122"/>
              </a:rPr>
              <a:t>问题</a:t>
            </a:r>
            <a:r>
              <a:rPr lang="zh-CN" altLang="en-US" sz="2400" u="sng">
                <a:solidFill>
                  <a:srgbClr val="4B636B"/>
                </a:solidFill>
                <a:latin typeface="汉仪趣黑W" panose="00020600040101010101" charset="-122"/>
                <a:ea typeface="汉仪趣黑W" panose="00020600040101010101" charset="-122"/>
                <a:cs typeface="汉仪文黑-45简" panose="00020600040101010101" charset="-122"/>
              </a:rPr>
              <a:t>二：指南针放在旁边，我不知道怎么看、怎么用？</a:t>
            </a:r>
            <a:endParaRPr lang="zh-CN" altLang="en-US" sz="2400" u="sng">
              <a:solidFill>
                <a:srgbClr val="4B636B"/>
              </a:solidFill>
              <a:latin typeface="汉仪趣黑W" panose="00020600040101010101" charset="-122"/>
              <a:ea typeface="汉仪趣黑W" panose="00020600040101010101" charset="-122"/>
              <a:cs typeface="汉仪文黑-45简" panose="0002060004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515620" y="922020"/>
            <a:ext cx="10690225" cy="7556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</a:pPr>
            <a:r>
              <a:rPr lang="zh-CN">
                <a:cs typeface="汉仪文黑-45简" panose="00020600040101010101" charset="-122"/>
              </a:rPr>
              <a:t>问题：在幼儿实践的过程中，我们发现能对应看指南针的幼儿非常少，即使幼儿分享了方法，但是大多数幼儿还是有难度。</a:t>
            </a:r>
            <a:endParaRPr lang="zh-CN">
              <a:cs typeface="汉仪文黑-45简" panose="0002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19045" y="5179695"/>
            <a:ext cx="2395855" cy="4235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</a:pPr>
            <a:r>
              <a:rPr lang="zh-CN" u="sng">
                <a:cs typeface="汉仪文黑-45简" panose="00020600040101010101" charset="-122"/>
                <a:sym typeface="+mn-ea"/>
              </a:rPr>
              <a:t>绘制坐标指南针</a:t>
            </a:r>
            <a:endParaRPr lang="zh-CN" u="sng">
              <a:cs typeface="汉仪文黑-45简" panose="00020600040101010101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7084060" y="5179695"/>
            <a:ext cx="2738120" cy="4235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</a:pPr>
            <a:r>
              <a:rPr lang="zh-CN" u="sng">
                <a:cs typeface="汉仪文黑-45简" panose="00020600040101010101" charset="-122"/>
                <a:sym typeface="+mn-ea"/>
              </a:rPr>
              <a:t>将其装在风向标上</a:t>
            </a:r>
            <a:endParaRPr lang="zh-CN" u="sng">
              <a:cs typeface="汉仪文黑-45简" panose="00020600040101010101" charset="-122"/>
              <a:sym typeface="+mn-ea"/>
            </a:endParaRPr>
          </a:p>
        </p:txBody>
      </p:sp>
      <p:pic>
        <p:nvPicPr>
          <p:cNvPr id="40" name="图片 40" descr="D:/许惠莲/大班/大班上/观察记录/10月 课程故事 一探秘风向标，一起去“追风”/IMG_20231018_101454.jpgIMG_20231018_10145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t="1562" b="1562"/>
          <a:stretch>
            <a:fillRect/>
          </a:stretch>
        </p:blipFill>
        <p:spPr>
          <a:xfrm>
            <a:off x="1506220" y="1791335"/>
            <a:ext cx="4181475" cy="3038475"/>
          </a:xfrm>
          <a:prstGeom prst="rect">
            <a:avLst/>
          </a:prstGeom>
        </p:spPr>
      </p:pic>
      <p:pic>
        <p:nvPicPr>
          <p:cNvPr id="41" name="图片 41" descr="D:/许惠莲/大班/大班上/观察记录/10月 课程故事 一探秘风向标，一起去“追风”/IMG_20231018_101806.jpgIMG_20231018_10180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t="2604" b="2604"/>
          <a:stretch>
            <a:fillRect/>
          </a:stretch>
        </p:blipFill>
        <p:spPr>
          <a:xfrm>
            <a:off x="6039485" y="1791335"/>
            <a:ext cx="4272915" cy="3037840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平行四边形 7"/>
          <p:cNvSpPr/>
          <p:nvPr/>
        </p:nvSpPr>
        <p:spPr>
          <a:xfrm>
            <a:off x="3695700" y="2294255"/>
            <a:ext cx="1476375" cy="108000"/>
          </a:xfrm>
          <a:prstGeom prst="parallelogram">
            <a:avLst/>
          </a:prstGeom>
          <a:gradFill>
            <a:gsLst>
              <a:gs pos="0">
                <a:srgbClr val="F4B73A">
                  <a:alpha val="0"/>
                </a:srgbClr>
              </a:gs>
              <a:gs pos="100000">
                <a:srgbClr val="F4B73A">
                  <a:alpha val="100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文黑-45简" panose="00020600040101010101" charset="-122"/>
            </a:endParaRPr>
          </a:p>
        </p:txBody>
      </p:sp>
      <p:sp>
        <p:nvSpPr>
          <p:cNvPr id="9" name="平行四边形 8"/>
          <p:cNvSpPr/>
          <p:nvPr/>
        </p:nvSpPr>
        <p:spPr>
          <a:xfrm>
            <a:off x="515620" y="5626100"/>
            <a:ext cx="1114425" cy="107950"/>
          </a:xfrm>
          <a:prstGeom prst="parallelogram">
            <a:avLst/>
          </a:prstGeom>
          <a:gradFill>
            <a:gsLst>
              <a:gs pos="0">
                <a:srgbClr val="5C7C87">
                  <a:alpha val="0"/>
                </a:srgbClr>
              </a:gs>
              <a:gs pos="100000">
                <a:srgbClr val="5C7C8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文黑-45简" panose="00020600040101010101" charset="-122"/>
            </a:endParaRPr>
          </a:p>
        </p:txBody>
      </p:sp>
      <p:sp>
        <p:nvSpPr>
          <p:cNvPr id="10" name="平行四边形 9"/>
          <p:cNvSpPr/>
          <p:nvPr/>
        </p:nvSpPr>
        <p:spPr>
          <a:xfrm>
            <a:off x="6478270" y="5241925"/>
            <a:ext cx="666750" cy="107950"/>
          </a:xfrm>
          <a:prstGeom prst="parallelogram">
            <a:avLst/>
          </a:prstGeom>
          <a:gradFill>
            <a:gsLst>
              <a:gs pos="0">
                <a:srgbClr val="5C7C87">
                  <a:alpha val="0"/>
                </a:srgbClr>
              </a:gs>
              <a:gs pos="100000">
                <a:srgbClr val="5C7C8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文黑-45简" panose="0002060004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515620" y="685165"/>
            <a:ext cx="10690225" cy="7556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</a:pPr>
            <a:r>
              <a:rPr lang="zh-CN">
                <a:cs typeface="汉仪文黑-45简" panose="00020600040101010101" charset="-122"/>
              </a:rPr>
              <a:t>《指南》科学领域指出，5-6岁幼儿能用数字、图画或其他符号记录自己的发现。为了培养幼儿持续记录、观察的能力，发现自然的变化，我们和幼儿一起制作了测风记录表。</a:t>
            </a:r>
            <a:endParaRPr lang="zh-CN">
              <a:cs typeface="汉仪文黑-45简" panose="0002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19045" y="5179695"/>
            <a:ext cx="2395855" cy="4235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</a:pPr>
            <a:r>
              <a:rPr lang="zh-CN" u="sng">
                <a:cs typeface="汉仪文黑-45简" panose="00020600040101010101" charset="-122"/>
                <a:sym typeface="+mn-ea"/>
              </a:rPr>
              <a:t>怎么测风向？</a:t>
            </a:r>
            <a:endParaRPr lang="zh-CN" u="sng">
              <a:cs typeface="汉仪文黑-45简" panose="00020600040101010101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7084060" y="5179695"/>
            <a:ext cx="2738120" cy="4235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</a:pPr>
            <a:r>
              <a:rPr lang="zh-CN" u="sng">
                <a:cs typeface="汉仪文黑-45简" panose="00020600040101010101" charset="-122"/>
                <a:sym typeface="+mn-ea"/>
              </a:rPr>
              <a:t>测风记录表</a:t>
            </a:r>
            <a:endParaRPr lang="zh-CN" u="sng">
              <a:cs typeface="汉仪文黑-45简" panose="00020600040101010101" charset="-122"/>
              <a:sym typeface="+mn-ea"/>
            </a:endParaRPr>
          </a:p>
        </p:txBody>
      </p:sp>
      <p:pic>
        <p:nvPicPr>
          <p:cNvPr id="48" name="图片 48" descr="D:/许惠莲/大班/大班上/观察记录/10月 课程故事 一探秘风向标，一起去“追风”/IMG_20231018_171921.jpgIMG_20231018_17192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t="1562" b="1562"/>
          <a:stretch>
            <a:fillRect/>
          </a:stretch>
        </p:blipFill>
        <p:spPr>
          <a:xfrm>
            <a:off x="1497330" y="1791335"/>
            <a:ext cx="4191000" cy="3044825"/>
          </a:xfrm>
          <a:prstGeom prst="rect">
            <a:avLst/>
          </a:prstGeom>
        </p:spPr>
      </p:pic>
      <p:pic>
        <p:nvPicPr>
          <p:cNvPr id="49" name="图片 49" descr="D:/许惠莲/大班/大班上/观察记录/10月 课程故事 一探秘风向标，一起去“追风”/IMG_20231018_171909.jpgIMG_20231018_17190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t="2604" b="2604"/>
          <a:stretch>
            <a:fillRect/>
          </a:stretch>
        </p:blipFill>
        <p:spPr>
          <a:xfrm>
            <a:off x="6001385" y="1791335"/>
            <a:ext cx="4277995" cy="3041650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平行四边形 7"/>
          <p:cNvSpPr/>
          <p:nvPr/>
        </p:nvSpPr>
        <p:spPr>
          <a:xfrm>
            <a:off x="3695700" y="2294255"/>
            <a:ext cx="1476375" cy="108000"/>
          </a:xfrm>
          <a:prstGeom prst="parallelogram">
            <a:avLst/>
          </a:prstGeom>
          <a:gradFill>
            <a:gsLst>
              <a:gs pos="0">
                <a:srgbClr val="F4B73A">
                  <a:alpha val="0"/>
                </a:srgbClr>
              </a:gs>
              <a:gs pos="100000">
                <a:srgbClr val="F4B73A">
                  <a:alpha val="100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文黑-45简" panose="00020600040101010101" charset="-122"/>
            </a:endParaRPr>
          </a:p>
        </p:txBody>
      </p:sp>
      <p:sp>
        <p:nvSpPr>
          <p:cNvPr id="9" name="平行四边形 8"/>
          <p:cNvSpPr/>
          <p:nvPr/>
        </p:nvSpPr>
        <p:spPr>
          <a:xfrm>
            <a:off x="515620" y="5626100"/>
            <a:ext cx="1114425" cy="107950"/>
          </a:xfrm>
          <a:prstGeom prst="parallelogram">
            <a:avLst/>
          </a:prstGeom>
          <a:gradFill>
            <a:gsLst>
              <a:gs pos="0">
                <a:srgbClr val="5C7C87">
                  <a:alpha val="0"/>
                </a:srgbClr>
              </a:gs>
              <a:gs pos="100000">
                <a:srgbClr val="5C7C8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文黑-45简" panose="00020600040101010101" charset="-122"/>
            </a:endParaRPr>
          </a:p>
        </p:txBody>
      </p:sp>
      <p:sp>
        <p:nvSpPr>
          <p:cNvPr id="10" name="平行四边形 9"/>
          <p:cNvSpPr/>
          <p:nvPr/>
        </p:nvSpPr>
        <p:spPr>
          <a:xfrm>
            <a:off x="6478270" y="5241925"/>
            <a:ext cx="666750" cy="107950"/>
          </a:xfrm>
          <a:prstGeom prst="parallelogram">
            <a:avLst/>
          </a:prstGeom>
          <a:gradFill>
            <a:gsLst>
              <a:gs pos="0">
                <a:srgbClr val="5C7C87">
                  <a:alpha val="0"/>
                </a:srgbClr>
              </a:gs>
              <a:gs pos="100000">
                <a:srgbClr val="5C7C8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文黑-45简" panose="0002060004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3980180" y="290195"/>
            <a:ext cx="48272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u="sng">
                <a:solidFill>
                  <a:srgbClr val="4B636B"/>
                </a:solidFill>
                <a:latin typeface="汉仪趣黑W" panose="00020600040101010101" charset="-122"/>
                <a:ea typeface="汉仪趣黑W" panose="00020600040101010101" charset="-122"/>
                <a:cs typeface="汉仪文黑-45简" panose="00020600040101010101" charset="-122"/>
              </a:rPr>
              <a:t>测风活动与生活活动的勾连：</a:t>
            </a:r>
            <a:endParaRPr lang="zh-CN" altLang="en-US" sz="2400" u="sng">
              <a:solidFill>
                <a:srgbClr val="4B636B"/>
              </a:solidFill>
              <a:latin typeface="汉仪趣黑W" panose="00020600040101010101" charset="-122"/>
              <a:ea typeface="汉仪趣黑W" panose="00020600040101010101" charset="-122"/>
              <a:cs typeface="汉仪文黑-45简" panose="0002060004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515620" y="922020"/>
            <a:ext cx="10690225" cy="7556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</a:pPr>
            <a:r>
              <a:rPr lang="zh-CN">
                <a:cs typeface="汉仪文黑-45简" panose="00020600040101010101" charset="-122"/>
              </a:rPr>
              <a:t>幼儿的游戏活动来自于生活，最终也要为生活而服务，这样才能培养幼儿用所获得的经验，去解决实际问题的能力。</a:t>
            </a:r>
            <a:endParaRPr lang="zh-CN">
              <a:cs typeface="汉仪文黑-45简" panose="0002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10740" y="5349875"/>
            <a:ext cx="2804160" cy="4235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</a:pPr>
            <a:r>
              <a:rPr lang="zh-CN" u="sng">
                <a:cs typeface="汉仪文黑-45简" panose="00020600040101010101" charset="-122"/>
                <a:sym typeface="+mn-ea"/>
              </a:rPr>
              <a:t>激发幼儿关于风的探究 </a:t>
            </a:r>
            <a:endParaRPr lang="zh-CN" u="sng">
              <a:cs typeface="汉仪文黑-45简" panose="00020600040101010101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6979285" y="5349875"/>
            <a:ext cx="2738120" cy="4235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</a:pPr>
            <a:r>
              <a:rPr lang="zh-CN" u="sng">
                <a:cs typeface="汉仪文黑-45简" panose="00020600040101010101" charset="-122"/>
                <a:sym typeface="+mn-ea"/>
              </a:rPr>
              <a:t>每日风向统计</a:t>
            </a:r>
            <a:endParaRPr lang="zh-CN" u="sng">
              <a:cs typeface="汉仪文黑-45简" panose="00020600040101010101" charset="-122"/>
              <a:sym typeface="+mn-ea"/>
            </a:endParaRPr>
          </a:p>
        </p:txBody>
      </p:sp>
      <p:pic>
        <p:nvPicPr>
          <p:cNvPr id="50" name="图片 50" descr="D:/许惠莲/大班/大班上/观察记录/10月 课程故事 一探秘风向标，一起去“追风”/QQ图片20231019133315.jpgQQ图片202310191333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t="191" b="-24"/>
          <a:stretch>
            <a:fillRect/>
          </a:stretch>
        </p:blipFill>
        <p:spPr>
          <a:xfrm>
            <a:off x="1961515" y="1677670"/>
            <a:ext cx="2787015" cy="3548380"/>
          </a:xfrm>
          <a:prstGeom prst="rect">
            <a:avLst/>
          </a:prstGeom>
        </p:spPr>
      </p:pic>
      <p:pic>
        <p:nvPicPr>
          <p:cNvPr id="51" name="图片 51" descr="D:/许惠莲/大班/大班上/观察记录/10月 课程故事 一探秘风向标，一起去“追风”/QQ图片20231019133308.jpgQQ图片20231019133308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t="585" b="-1029"/>
          <a:stretch>
            <a:fillRect/>
          </a:stretch>
        </p:blipFill>
        <p:spPr>
          <a:xfrm>
            <a:off x="6478270" y="1677670"/>
            <a:ext cx="2654935" cy="3555365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平行四边形 7"/>
          <p:cNvSpPr/>
          <p:nvPr/>
        </p:nvSpPr>
        <p:spPr>
          <a:xfrm>
            <a:off x="3695700" y="2294255"/>
            <a:ext cx="1476375" cy="108000"/>
          </a:xfrm>
          <a:prstGeom prst="parallelogram">
            <a:avLst/>
          </a:prstGeom>
          <a:gradFill>
            <a:gsLst>
              <a:gs pos="0">
                <a:srgbClr val="F4B73A">
                  <a:alpha val="0"/>
                </a:srgbClr>
              </a:gs>
              <a:gs pos="100000">
                <a:srgbClr val="F4B73A">
                  <a:alpha val="100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文黑-45简" panose="00020600040101010101" charset="-122"/>
            </a:endParaRPr>
          </a:p>
        </p:txBody>
      </p:sp>
      <p:sp>
        <p:nvSpPr>
          <p:cNvPr id="9" name="平行四边形 8"/>
          <p:cNvSpPr/>
          <p:nvPr/>
        </p:nvSpPr>
        <p:spPr>
          <a:xfrm>
            <a:off x="515620" y="5626100"/>
            <a:ext cx="1114425" cy="107950"/>
          </a:xfrm>
          <a:prstGeom prst="parallelogram">
            <a:avLst/>
          </a:prstGeom>
          <a:gradFill>
            <a:gsLst>
              <a:gs pos="0">
                <a:srgbClr val="5C7C87">
                  <a:alpha val="0"/>
                </a:srgbClr>
              </a:gs>
              <a:gs pos="100000">
                <a:srgbClr val="5C7C8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文黑-45简" panose="00020600040101010101" charset="-122"/>
            </a:endParaRPr>
          </a:p>
        </p:txBody>
      </p:sp>
      <p:sp>
        <p:nvSpPr>
          <p:cNvPr id="10" name="平行四边形 9"/>
          <p:cNvSpPr/>
          <p:nvPr/>
        </p:nvSpPr>
        <p:spPr>
          <a:xfrm>
            <a:off x="6478270" y="5241925"/>
            <a:ext cx="666750" cy="107950"/>
          </a:xfrm>
          <a:prstGeom prst="parallelogram">
            <a:avLst/>
          </a:prstGeom>
          <a:gradFill>
            <a:gsLst>
              <a:gs pos="0">
                <a:srgbClr val="5C7C87">
                  <a:alpha val="0"/>
                </a:srgbClr>
              </a:gs>
              <a:gs pos="100000">
                <a:srgbClr val="5C7C8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文黑-45简" panose="0002060004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3980180" y="290195"/>
            <a:ext cx="48272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u="sng">
                <a:solidFill>
                  <a:srgbClr val="4B636B"/>
                </a:solidFill>
                <a:latin typeface="汉仪趣黑W" panose="00020600040101010101" charset="-122"/>
                <a:ea typeface="汉仪趣黑W" panose="00020600040101010101" charset="-122"/>
                <a:cs typeface="汉仪文黑-45简" panose="00020600040101010101" charset="-122"/>
              </a:rPr>
              <a:t>测风活动与</a:t>
            </a:r>
            <a:r>
              <a:rPr lang="zh-CN" altLang="en-US" sz="2400" u="sng">
                <a:solidFill>
                  <a:srgbClr val="4B636B"/>
                </a:solidFill>
                <a:latin typeface="汉仪趣黑W" panose="00020600040101010101" charset="-122"/>
                <a:ea typeface="汉仪趣黑W" panose="00020600040101010101" charset="-122"/>
                <a:cs typeface="汉仪文黑-45简" panose="00020600040101010101" charset="-122"/>
              </a:rPr>
              <a:t>社会活动的勾连：</a:t>
            </a:r>
            <a:endParaRPr lang="zh-CN" altLang="en-US" sz="2400" u="sng">
              <a:solidFill>
                <a:srgbClr val="4B636B"/>
              </a:solidFill>
              <a:latin typeface="汉仪趣黑W" panose="00020600040101010101" charset="-122"/>
              <a:ea typeface="汉仪趣黑W" panose="00020600040101010101" charset="-122"/>
              <a:cs typeface="汉仪文黑-45简" panose="0002060004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178435" y="880745"/>
            <a:ext cx="2799080" cy="4235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</a:pPr>
            <a:r>
              <a:rPr lang="zh-CN">
                <a:cs typeface="汉仪文黑-45简" panose="00020600040101010101" charset="-122"/>
              </a:rPr>
              <a:t>竞选分享交流</a:t>
            </a:r>
            <a:r>
              <a:rPr lang="zh-CN">
                <a:cs typeface="汉仪文黑-45简" panose="00020600040101010101" charset="-122"/>
              </a:rPr>
              <a:t>小代表</a:t>
            </a:r>
            <a:endParaRPr lang="zh-CN">
              <a:cs typeface="汉仪文黑-45简" panose="00020600040101010101" charset="-122"/>
            </a:endParaRPr>
          </a:p>
        </p:txBody>
      </p:sp>
      <p:pic>
        <p:nvPicPr>
          <p:cNvPr id="68" name="图片 68" descr="QQ图片2023110812564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977515" y="946785"/>
            <a:ext cx="6616700" cy="496506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平行四边形 7"/>
          <p:cNvSpPr/>
          <p:nvPr/>
        </p:nvSpPr>
        <p:spPr>
          <a:xfrm>
            <a:off x="3695700" y="2294255"/>
            <a:ext cx="1476375" cy="108000"/>
          </a:xfrm>
          <a:prstGeom prst="parallelogram">
            <a:avLst/>
          </a:prstGeom>
          <a:gradFill>
            <a:gsLst>
              <a:gs pos="0">
                <a:srgbClr val="F4B73A">
                  <a:alpha val="0"/>
                </a:srgbClr>
              </a:gs>
              <a:gs pos="100000">
                <a:srgbClr val="F4B73A">
                  <a:alpha val="100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文黑-45简" panose="00020600040101010101" charset="-122"/>
            </a:endParaRPr>
          </a:p>
        </p:txBody>
      </p:sp>
      <p:sp>
        <p:nvSpPr>
          <p:cNvPr id="9" name="平行四边形 8"/>
          <p:cNvSpPr/>
          <p:nvPr/>
        </p:nvSpPr>
        <p:spPr>
          <a:xfrm>
            <a:off x="515620" y="5626100"/>
            <a:ext cx="1114425" cy="107950"/>
          </a:xfrm>
          <a:prstGeom prst="parallelogram">
            <a:avLst/>
          </a:prstGeom>
          <a:gradFill>
            <a:gsLst>
              <a:gs pos="0">
                <a:srgbClr val="5C7C87">
                  <a:alpha val="0"/>
                </a:srgbClr>
              </a:gs>
              <a:gs pos="100000">
                <a:srgbClr val="5C7C8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文黑-45简" panose="00020600040101010101" charset="-122"/>
            </a:endParaRPr>
          </a:p>
        </p:txBody>
      </p:sp>
      <p:sp>
        <p:nvSpPr>
          <p:cNvPr id="10" name="平行四边形 9"/>
          <p:cNvSpPr/>
          <p:nvPr/>
        </p:nvSpPr>
        <p:spPr>
          <a:xfrm>
            <a:off x="6478270" y="5241925"/>
            <a:ext cx="666750" cy="107950"/>
          </a:xfrm>
          <a:prstGeom prst="parallelogram">
            <a:avLst/>
          </a:prstGeom>
          <a:gradFill>
            <a:gsLst>
              <a:gs pos="0">
                <a:srgbClr val="5C7C87">
                  <a:alpha val="0"/>
                </a:srgbClr>
              </a:gs>
              <a:gs pos="100000">
                <a:srgbClr val="5C7C8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文黑-45简" panose="00020600040101010101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085850" y="786130"/>
            <a:ext cx="9897745" cy="5113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70000"/>
              </a:lnSpc>
            </a:pPr>
            <a:r>
              <a:rPr lang="en-US" altLang="zh-CN" b="0">
                <a:latin typeface="Calibri" panose="020F0502020204030204" charset="0"/>
                <a:ea typeface="宋体" panose="02010600030101010101" pitchFamily="2" charset="-122"/>
              </a:rPr>
              <a:t> </a:t>
            </a:r>
            <a:r>
              <a:rPr lang="zh-CN" altLang="en-US" sz="2400" u="sng">
                <a:cs typeface="汉仪文黑-45简" panose="00020600040101010101" charset="-122"/>
              </a:rPr>
              <a:t>幼儿科学学习的核心时激发探究兴趣，体验探究过程，发展初步的探究能力。成人要善于发现和保护幼儿的好奇心，充分利用自然和实际生活机会，引导幼儿通过观察、比较、操作、实验等方法，学习发现问题、分析问题和解决问题；帮助幼儿不断积累经验，并运用新的学习活动，形成受益终身的学习态度和能力。</a:t>
            </a:r>
            <a:endParaRPr lang="zh-CN" altLang="en-US" sz="2400" u="sng">
              <a:cs typeface="汉仪文黑-45简" panose="00020600040101010101" charset="-122"/>
            </a:endParaRPr>
          </a:p>
          <a:p>
            <a:pPr indent="0">
              <a:lnSpc>
                <a:spcPct val="170000"/>
              </a:lnSpc>
            </a:pPr>
            <a:r>
              <a:rPr lang="zh-CN" altLang="en-US" sz="2400" u="sng">
                <a:cs typeface="汉仪文黑-45简" panose="00020600040101010101" charset="-122"/>
              </a:rPr>
              <a:t>关于风的秘密还有很多，等着孩子们去探索、发现，他们也会产生更多的问题和兴趣，作为教师，我们要善于去发现他们的关注点，鼓励他们大胆尝试，在其中收获成长、收获快乐。</a:t>
            </a:r>
            <a:endParaRPr lang="zh-CN" altLang="en-US" sz="2400" u="sng">
              <a:cs typeface="汉仪文黑-45简" panose="0002060004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810895" y="1047750"/>
          <a:ext cx="10642600" cy="5544185"/>
        </p:xfrm>
        <a:graphic>
          <a:graphicData uri="http://schemas.openxmlformats.org/drawingml/2006/table">
            <a:tbl>
              <a:tblPr/>
              <a:tblGrid>
                <a:gridCol w="1088390"/>
                <a:gridCol w="2247265"/>
                <a:gridCol w="3007360"/>
                <a:gridCol w="4299585"/>
              </a:tblGrid>
              <a:tr h="79184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领域</a:t>
                      </a:r>
                      <a:endParaRPr lang="en-US" altLang="en-US" sz="2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关键活动</a:t>
                      </a:r>
                      <a:endParaRPr lang="en-US" altLang="en-US" sz="2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核心经验</a:t>
                      </a:r>
                      <a:endParaRPr lang="en-US" altLang="en-US" sz="2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发展目标</a:t>
                      </a:r>
                      <a:endParaRPr lang="en-US" altLang="en-US" sz="2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753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科学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1.认识风向标2.制作风向标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幼儿能根据已有的经验或逻辑推断，解释和预测观察到的现象；幼儿能用一定的方法验证自己的猜想。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1.通过拆解风向标，了解其构成和工作原理。2.在动手制作的过程中，进行科学推理、大胆质疑，寻找解决问题的方法。3.在制作风向标的过程中，既能保持科学的态度和要求，也能进行个性化的展示。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7449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语言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谈话：风的秘密竞选小小宣讲员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能大胆地在众人面前表达；能围绕某个话题表达自己的观点。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1.愿意查阅绘本、资料，一起参加调查活动。2.愿意与他人交谈，喜欢谈论自己感兴趣的话题。3.能清晰、连贯地表达自己的发现与想法。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4904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社会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1.竞选宣讲员2.每日气象播报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自尊、自信、自主；幼儿敢于挑战自己，愿意尝试新的或有困难地事情。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1.持之以恒做一件事，大胆展示自己。2.敢于大胆表达自己的诉求，具有自尊、自信的表现。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" name="文本框 14"/>
          <p:cNvSpPr txBox="1"/>
          <p:nvPr>
            <p:custDataLst>
              <p:tags r:id="rId2"/>
            </p:custDataLst>
          </p:nvPr>
        </p:nvSpPr>
        <p:spPr>
          <a:xfrm>
            <a:off x="868045" y="208280"/>
            <a:ext cx="2865120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5000">
                <a:solidFill>
                  <a:srgbClr val="4B636B"/>
                </a:solidFill>
                <a:latin typeface="汉仪趣黑W" panose="00020600040101010101" charset="-122"/>
                <a:ea typeface="汉仪趣黑W" panose="00020600040101010101" charset="-122"/>
                <a:cs typeface="汉仪文黑-45简" panose="00020600040101010101" charset="-122"/>
              </a:rPr>
              <a:t>关键活动</a:t>
            </a:r>
            <a:endParaRPr lang="zh-CN" altLang="en-US" sz="5000">
              <a:solidFill>
                <a:srgbClr val="4B636B"/>
              </a:solidFill>
              <a:latin typeface="汉仪趣黑W" panose="00020600040101010101" charset="-122"/>
              <a:ea typeface="汉仪趣黑W" panose="00020600040101010101" charset="-122"/>
              <a:cs typeface="汉仪文黑-45简" panose="00020600040101010101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" name="文本框 16"/>
          <p:cNvSpPr txBox="1"/>
          <p:nvPr>
            <p:custDataLst>
              <p:tags r:id="rId1"/>
            </p:custDataLst>
          </p:nvPr>
        </p:nvSpPr>
        <p:spPr>
          <a:xfrm>
            <a:off x="372110" y="2180590"/>
            <a:ext cx="11447780" cy="29591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50000"/>
              </a:lnSpc>
            </a:pPr>
            <a:r>
              <a:rPr lang="en-US" altLang="zh-CN" sz="2800">
                <a:cs typeface="汉仪文黑-45简" panose="00020600040101010101" charset="-122"/>
              </a:rPr>
              <a:t>1.在观察、实验中，了解风向测定的方法，感知风的秘密。</a:t>
            </a:r>
            <a:endParaRPr lang="en-US" altLang="zh-CN" sz="2800">
              <a:cs typeface="汉仪文黑-45简" panose="0002060004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cs typeface="汉仪文黑-45简" panose="00020600040101010101" charset="-122"/>
              </a:rPr>
              <a:t>2.大胆实验、发现问题，通过猜想、操作论证自己的想法，掌握测风的方法。</a:t>
            </a:r>
            <a:endParaRPr lang="en-US" altLang="zh-CN" sz="2800">
              <a:cs typeface="汉仪文黑-45简" panose="0002060004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cs typeface="汉仪文黑-45简" panose="00020600040101010101" charset="-122"/>
              </a:rPr>
              <a:t>3.通过活动，了解风的秘密，喜欢探索自然，感知自然与生活的关系。</a:t>
            </a:r>
            <a:endParaRPr lang="en-US" altLang="zh-CN" sz="2800">
              <a:cs typeface="汉仪文黑-45简" panose="00020600040101010101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2"/>
            </p:custDataLst>
          </p:nvPr>
        </p:nvSpPr>
        <p:spPr>
          <a:xfrm>
            <a:off x="506730" y="1146810"/>
            <a:ext cx="2865120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5000">
                <a:solidFill>
                  <a:srgbClr val="4B636B"/>
                </a:solidFill>
                <a:latin typeface="汉仪趣黑W" panose="00020600040101010101" charset="-122"/>
                <a:ea typeface="汉仪趣黑W" panose="00020600040101010101" charset="-122"/>
                <a:cs typeface="汉仪文黑-45简" panose="00020600040101010101" charset="-122"/>
              </a:rPr>
              <a:t>发展</a:t>
            </a:r>
            <a:r>
              <a:rPr lang="zh-CN" altLang="en-US" sz="5000">
                <a:solidFill>
                  <a:srgbClr val="4B636B"/>
                </a:solidFill>
                <a:latin typeface="汉仪趣黑W" panose="00020600040101010101" charset="-122"/>
                <a:ea typeface="汉仪趣黑W" panose="00020600040101010101" charset="-122"/>
                <a:cs typeface="汉仪文黑-45简" panose="00020600040101010101" charset="-122"/>
              </a:rPr>
              <a:t>目标：</a:t>
            </a:r>
            <a:endParaRPr lang="zh-CN" altLang="en-US" sz="5000">
              <a:solidFill>
                <a:srgbClr val="4B636B"/>
              </a:solidFill>
              <a:latin typeface="汉仪趣黑W" panose="00020600040101010101" charset="-122"/>
              <a:ea typeface="汉仪趣黑W" panose="00020600040101010101" charset="-122"/>
              <a:cs typeface="汉仪文黑-45简" panose="00020600040101010101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" name="文本框 14"/>
          <p:cNvSpPr txBox="1"/>
          <p:nvPr>
            <p:custDataLst>
              <p:tags r:id="rId1"/>
            </p:custDataLst>
          </p:nvPr>
        </p:nvSpPr>
        <p:spPr>
          <a:xfrm>
            <a:off x="506730" y="102235"/>
            <a:ext cx="2865120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5000">
                <a:solidFill>
                  <a:srgbClr val="4B636B"/>
                </a:solidFill>
                <a:latin typeface="汉仪趣黑W" panose="00020600040101010101" charset="-122"/>
                <a:ea typeface="汉仪趣黑W" panose="00020600040101010101" charset="-122"/>
                <a:cs typeface="汉仪文黑-45简" panose="00020600040101010101" charset="-122"/>
              </a:rPr>
              <a:t>课程</a:t>
            </a:r>
            <a:r>
              <a:rPr lang="zh-CN" altLang="en-US" sz="5000">
                <a:solidFill>
                  <a:srgbClr val="4B636B"/>
                </a:solidFill>
                <a:latin typeface="汉仪趣黑W" panose="00020600040101010101" charset="-122"/>
                <a:ea typeface="汉仪趣黑W" panose="00020600040101010101" charset="-122"/>
                <a:cs typeface="汉仪文黑-45简" panose="00020600040101010101" charset="-122"/>
              </a:rPr>
              <a:t>脉络</a:t>
            </a:r>
            <a:endParaRPr lang="zh-CN" altLang="en-US" sz="5000">
              <a:solidFill>
                <a:srgbClr val="4B636B"/>
              </a:solidFill>
              <a:latin typeface="汉仪趣黑W" panose="00020600040101010101" charset="-122"/>
              <a:ea typeface="汉仪趣黑W" panose="00020600040101010101" charset="-122"/>
              <a:cs typeface="汉仪文黑-45简" panose="00020600040101010101" charset="-122"/>
            </a:endParaRPr>
          </a:p>
        </p:txBody>
      </p:sp>
      <p:pic>
        <p:nvPicPr>
          <p:cNvPr id="55" name="图片 55" descr="QQ图片2023110615064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11250" y="962660"/>
            <a:ext cx="9723755" cy="54737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" name="文本框 14"/>
          <p:cNvSpPr txBox="1"/>
          <p:nvPr>
            <p:custDataLst>
              <p:tags r:id="rId1"/>
            </p:custDataLst>
          </p:nvPr>
        </p:nvSpPr>
        <p:spPr>
          <a:xfrm>
            <a:off x="506730" y="102235"/>
            <a:ext cx="2865120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5000">
                <a:solidFill>
                  <a:srgbClr val="4B636B"/>
                </a:solidFill>
                <a:latin typeface="汉仪趣黑W" panose="00020600040101010101" charset="-122"/>
                <a:ea typeface="汉仪趣黑W" panose="00020600040101010101" charset="-122"/>
                <a:cs typeface="汉仪文黑-45简" panose="00020600040101010101" charset="-122"/>
              </a:rPr>
              <a:t>资源链接</a:t>
            </a:r>
            <a:endParaRPr lang="zh-CN" altLang="en-US" sz="5000">
              <a:solidFill>
                <a:srgbClr val="4B636B"/>
              </a:solidFill>
              <a:latin typeface="汉仪趣黑W" panose="00020600040101010101" charset="-122"/>
              <a:ea typeface="汉仪趣黑W" panose="00020600040101010101" charset="-122"/>
              <a:cs typeface="汉仪文黑-45简" panose="00020600040101010101" charset="-122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2"/>
            </p:custDataLst>
          </p:nvPr>
        </p:nvGraphicFramePr>
        <p:xfrm>
          <a:off x="751205" y="962025"/>
          <a:ext cx="10748645" cy="5010785"/>
        </p:xfrm>
        <a:graphic>
          <a:graphicData uri="http://schemas.openxmlformats.org/drawingml/2006/table">
            <a:tbl>
              <a:tblPr/>
              <a:tblGrid>
                <a:gridCol w="1432560"/>
                <a:gridCol w="4222750"/>
                <a:gridCol w="5093335"/>
              </a:tblGrid>
              <a:tr h="650240">
                <a:tc gridSpan="2"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r>
                        <a:rPr lang="en-US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资源内容</a:t>
                      </a:r>
                      <a:endParaRPr lang="en-US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r>
                        <a:rPr lang="en-US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开发及利用</a:t>
                      </a:r>
                      <a:endParaRPr lang="en-US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3322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信息资源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网络上关于风向标制作的视频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风向标购买链接：https://m.tb.cn/h.58jlKWW?tk=P0y1WdNhDQY风向标小实验：http://xhslink.com/kwrEiw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2811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绘本资源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《古诗带你去探秘》、《风从哪里来》</a:t>
                      </a:r>
                      <a:endParaRPr 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投放在阅读和科探区，供幼儿阅读，了解关于风的知识。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9921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自然资源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各种树叶、树枝等 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鼓励利用自然资源制作风向标，与大自然做游戏。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1056005" y="3075305"/>
            <a:ext cx="942721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000">
                <a:solidFill>
                  <a:srgbClr val="4B636B"/>
                </a:solidFill>
                <a:latin typeface="汉仪趣黑W" panose="00020600040101010101" charset="-122"/>
                <a:ea typeface="汉仪趣黑W" panose="00020600040101010101" charset="-122"/>
                <a:cs typeface="汉仪文黑-45简" panose="00020600040101010101" charset="-122"/>
                <a:sym typeface="汉仪趣黑W" panose="00020600040101010101" charset="-122"/>
              </a:rPr>
              <a:t>关键活动：大家来讨论，风的秘密我知道</a:t>
            </a:r>
            <a:endParaRPr lang="zh-CN" altLang="en-US" sz="4000">
              <a:solidFill>
                <a:srgbClr val="4B636B"/>
              </a:solidFill>
              <a:latin typeface="汉仪趣黑W" panose="00020600040101010101" charset="-122"/>
              <a:ea typeface="汉仪趣黑W" panose="00020600040101010101" charset="-122"/>
              <a:cs typeface="汉仪文黑-45简" panose="00020600040101010101" charset="-122"/>
              <a:sym typeface="汉仪趣黑W" panose="0002060004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" name="文本框 15"/>
          <p:cNvSpPr txBox="1"/>
          <p:nvPr>
            <p:custDataLst>
              <p:tags r:id="rId1"/>
            </p:custDataLst>
          </p:nvPr>
        </p:nvSpPr>
        <p:spPr>
          <a:xfrm>
            <a:off x="3695700" y="357505"/>
            <a:ext cx="436181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>
                <a:solidFill>
                  <a:srgbClr val="4B636B"/>
                </a:solidFill>
                <a:latin typeface="汉仪趣黑W" panose="00020600040101010101" charset="-122"/>
                <a:ea typeface="汉仪趣黑W" panose="00020600040101010101" charset="-122"/>
                <a:cs typeface="汉仪文黑-45简" panose="00020600040101010101" charset="-122"/>
              </a:rPr>
              <a:t>What:</a:t>
            </a:r>
            <a:r>
              <a:rPr lang="zh-CN" altLang="en-US" sz="4000">
                <a:solidFill>
                  <a:srgbClr val="4B636B"/>
                </a:solidFill>
                <a:latin typeface="汉仪趣黑W" panose="00020600040101010101" charset="-122"/>
                <a:ea typeface="汉仪趣黑W" panose="00020600040101010101" charset="-122"/>
                <a:cs typeface="汉仪文黑-45简" panose="00020600040101010101" charset="-122"/>
              </a:rPr>
              <a:t>什么是风向？</a:t>
            </a:r>
            <a:endParaRPr lang="zh-CN" altLang="en-US" sz="4000">
              <a:solidFill>
                <a:srgbClr val="4B636B"/>
              </a:solidFill>
              <a:latin typeface="汉仪趣黑W" panose="00020600040101010101" charset="-122"/>
              <a:ea typeface="汉仪趣黑W" panose="00020600040101010101" charset="-122"/>
              <a:cs typeface="汉仪文黑-45简" panose="0002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8945" y="1064260"/>
            <a:ext cx="10690225" cy="23761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altLang="zh-CN">
                <a:cs typeface="汉仪文黑-45简" panose="00020600040101010101" charset="-122"/>
              </a:rPr>
              <a:t>      </a:t>
            </a:r>
            <a:r>
              <a:rPr lang="zh-CN" altLang="en-US">
                <a:cs typeface="汉仪文黑-45简" panose="00020600040101010101" charset="-122"/>
              </a:rPr>
              <a:t>风向是什么？是风的方向吗？天气预报播报的东风、北风就是风向吗？风有方向吗？孩子们来到了操场，探秘风是否有方向。</a:t>
            </a:r>
            <a:endParaRPr lang="zh-CN" altLang="en-US">
              <a:cs typeface="汉仪文黑-45简" panose="00020600040101010101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altLang="zh-CN">
                <a:cs typeface="汉仪文黑-45简" panose="00020600040101010101" charset="-122"/>
              </a:rPr>
              <a:t>丸子：看，天空中的风真大，它把国旗一直往左边吹。</a:t>
            </a:r>
            <a:endParaRPr lang="en-US" altLang="zh-CN">
              <a:cs typeface="汉仪文黑-45简" panose="00020600040101010101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altLang="zh-CN">
                <a:cs typeface="汉仪文黑-45简" panose="00020600040101010101" charset="-122"/>
              </a:rPr>
              <a:t>辰辰：我跑起来的时候，感觉风往我的脸上吹。</a:t>
            </a:r>
            <a:endParaRPr lang="en-US" altLang="zh-CN">
              <a:cs typeface="汉仪文黑-45简" panose="00020600040101010101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altLang="zh-CN">
                <a:cs typeface="汉仪文黑-45简" panose="00020600040101010101" charset="-122"/>
              </a:rPr>
              <a:t>月月：树一直在晃，风一会往这边，一会往那边。</a:t>
            </a:r>
            <a:endParaRPr lang="en-US" altLang="zh-CN">
              <a:cs typeface="汉仪文黑-45简" panose="00020600040101010101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altLang="zh-CN">
                <a:cs typeface="汉仪文黑-45简" panose="00020600040101010101" charset="-122"/>
              </a:rPr>
              <a:t>童童：风一直往水面吹，这里都有水纹啦。</a:t>
            </a:r>
            <a:endParaRPr lang="en-US" altLang="zh-CN">
              <a:cs typeface="汉仪文黑-45简" panose="00020600040101010101" charset="-122"/>
            </a:endParaRPr>
          </a:p>
        </p:txBody>
      </p:sp>
      <p:sp>
        <p:nvSpPr>
          <p:cNvPr id="8" name="平行四边形 7"/>
          <p:cNvSpPr/>
          <p:nvPr/>
        </p:nvSpPr>
        <p:spPr>
          <a:xfrm>
            <a:off x="3695700" y="2294255"/>
            <a:ext cx="1476375" cy="108000"/>
          </a:xfrm>
          <a:prstGeom prst="parallelogram">
            <a:avLst/>
          </a:prstGeom>
          <a:gradFill>
            <a:gsLst>
              <a:gs pos="0">
                <a:srgbClr val="F4B73A">
                  <a:alpha val="0"/>
                </a:srgbClr>
              </a:gs>
              <a:gs pos="100000">
                <a:srgbClr val="F4B73A">
                  <a:alpha val="100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文黑-45简" panose="00020600040101010101" charset="-122"/>
            </a:endParaRPr>
          </a:p>
        </p:txBody>
      </p:sp>
      <p:sp>
        <p:nvSpPr>
          <p:cNvPr id="9" name="平行四边形 8"/>
          <p:cNvSpPr/>
          <p:nvPr/>
        </p:nvSpPr>
        <p:spPr>
          <a:xfrm>
            <a:off x="515620" y="5626100"/>
            <a:ext cx="1114425" cy="107950"/>
          </a:xfrm>
          <a:prstGeom prst="parallelogram">
            <a:avLst/>
          </a:prstGeom>
          <a:gradFill>
            <a:gsLst>
              <a:gs pos="0">
                <a:srgbClr val="5C7C87">
                  <a:alpha val="0"/>
                </a:srgbClr>
              </a:gs>
              <a:gs pos="100000">
                <a:srgbClr val="5C7C8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文黑-45简" panose="00020600040101010101" charset="-122"/>
            </a:endParaRPr>
          </a:p>
        </p:txBody>
      </p:sp>
      <p:sp>
        <p:nvSpPr>
          <p:cNvPr id="10" name="平行四边形 9"/>
          <p:cNvSpPr/>
          <p:nvPr/>
        </p:nvSpPr>
        <p:spPr>
          <a:xfrm>
            <a:off x="6478270" y="5241925"/>
            <a:ext cx="666750" cy="107950"/>
          </a:xfrm>
          <a:prstGeom prst="parallelogram">
            <a:avLst/>
          </a:prstGeom>
          <a:gradFill>
            <a:gsLst>
              <a:gs pos="0">
                <a:srgbClr val="5C7C87">
                  <a:alpha val="0"/>
                </a:srgbClr>
              </a:gs>
              <a:gs pos="100000">
                <a:srgbClr val="5C7C8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文黑-45简" panose="00020600040101010101" charset="-122"/>
            </a:endParaRPr>
          </a:p>
        </p:txBody>
      </p:sp>
      <p:pic>
        <p:nvPicPr>
          <p:cNvPr id="7" name="图片 7" descr="D:/许惠莲/大班/大班上/观察记录/10月 课程故事 一起去“追风”/IMG_20231018_171440_edit_142697073309995.jpgIMG_20231018_171440_edit_14269707330999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l="1601" r="1601"/>
          <a:stretch>
            <a:fillRect/>
          </a:stretch>
        </p:blipFill>
        <p:spPr>
          <a:xfrm>
            <a:off x="6783070" y="1664335"/>
            <a:ext cx="3326130" cy="2416175"/>
          </a:xfrm>
          <a:prstGeom prst="roundRect">
            <a:avLst/>
          </a:prstGeom>
        </p:spPr>
      </p:pic>
      <p:pic>
        <p:nvPicPr>
          <p:cNvPr id="4" name="图片 8" descr="D:/许惠莲/大班/大班上/观察记录/10月 课程故事 一起去“追风”/IMG_20231018_171447_edit_142713736324055.jpgIMG_20231018_171447_edit_14271373632405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l="1579" r="1579"/>
          <a:stretch>
            <a:fillRect/>
          </a:stretch>
        </p:blipFill>
        <p:spPr>
          <a:xfrm>
            <a:off x="7659370" y="4277995"/>
            <a:ext cx="3364865" cy="2392680"/>
          </a:xfrm>
          <a:prstGeom prst="round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753745" y="3873183"/>
            <a:ext cx="5080000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en-US" altLang="zh-CN" b="0">
                <a:latin typeface="Calibri" panose="020F0502020204030204" charset="0"/>
                <a:ea typeface="宋体" panose="02010600030101010101" pitchFamily="2" charset="-122"/>
              </a:rPr>
              <a:t> </a:t>
            </a:r>
            <a:r>
              <a:rPr lang="zh-CN" altLang="en-US" sz="2400" b="1" u="sng">
                <a:cs typeface="汉仪文黑-45简" panose="00020600040101010101" charset="-122"/>
              </a:rPr>
              <a:t>核心经验：</a:t>
            </a:r>
            <a:r>
              <a:rPr lang="zh-CN" altLang="en-US" sz="2400" b="0" u="sng">
                <a:cs typeface="汉仪文黑-45简" panose="00020600040101010101" charset="-122"/>
              </a:rPr>
              <a:t>大班幼儿能根据观察到的现象，结合已有的经验进行合理的推论。教师要鼓励幼儿根据观察发现提出值得探究的问题，鼓励并支持幼儿大胆联想、猜测问题的答案，并设法验证。</a:t>
            </a:r>
            <a:endParaRPr lang="zh-CN" altLang="en-US" sz="2400" b="0" u="sng">
              <a:latin typeface="Calibri" panose="020F0502020204030204" charset="0"/>
              <a:ea typeface="宋体" panose="02010600030101010101" pitchFamily="2" charset="-122"/>
              <a:cs typeface="汉仪文黑-45简" panose="00020600040101010101" charset="-122"/>
            </a:endParaRPr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" name="文本框 15"/>
          <p:cNvSpPr txBox="1"/>
          <p:nvPr>
            <p:custDataLst>
              <p:tags r:id="rId1"/>
            </p:custDataLst>
          </p:nvPr>
        </p:nvSpPr>
        <p:spPr>
          <a:xfrm>
            <a:off x="3589020" y="357505"/>
            <a:ext cx="50145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>
                <a:solidFill>
                  <a:srgbClr val="4B636B"/>
                </a:solidFill>
                <a:latin typeface="汉仪趣黑W" panose="00020600040101010101" charset="-122"/>
                <a:ea typeface="汉仪趣黑W" panose="00020600040101010101" charset="-122"/>
                <a:cs typeface="汉仪文黑-45简" panose="00020600040101010101" charset="-122"/>
              </a:rPr>
              <a:t>Why:</a:t>
            </a:r>
            <a:r>
              <a:rPr lang="zh-CN" altLang="en-US" sz="4000">
                <a:solidFill>
                  <a:srgbClr val="4B636B"/>
                </a:solidFill>
                <a:latin typeface="汉仪趣黑W" panose="00020600040101010101" charset="-122"/>
                <a:ea typeface="汉仪趣黑W" panose="00020600040101010101" charset="-122"/>
                <a:cs typeface="汉仪文黑-45简" panose="00020600040101010101" charset="-122"/>
              </a:rPr>
              <a:t>为什么要测风向？</a:t>
            </a:r>
            <a:endParaRPr lang="zh-CN" altLang="en-US" sz="4000">
              <a:solidFill>
                <a:srgbClr val="4B636B"/>
              </a:solidFill>
              <a:latin typeface="汉仪趣黑W" panose="00020600040101010101" charset="-122"/>
              <a:ea typeface="汉仪趣黑W" panose="00020600040101010101" charset="-122"/>
              <a:cs typeface="汉仪文黑-45简" panose="0002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8945" y="1064260"/>
            <a:ext cx="10690225" cy="7556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altLang="zh-CN">
                <a:cs typeface="汉仪文黑-45简" panose="00020600040101010101" charset="-122"/>
              </a:rPr>
              <a:t>      </a:t>
            </a:r>
            <a:r>
              <a:rPr lang="zh-CN" altLang="en-US">
                <a:cs typeface="汉仪文黑-45简" panose="00020600040101010101" charset="-122"/>
              </a:rPr>
              <a:t>为什么天气预报，都会播报风的方向呢？了解了风向，能帮助我们做什么呢？我们通过讨论和调查，了解了测量风向，对我们的生活带来了便利。</a:t>
            </a:r>
            <a:endParaRPr lang="en-US" altLang="zh-CN">
              <a:cs typeface="汉仪文黑-45简" panose="00020600040101010101" charset="-122"/>
            </a:endParaRPr>
          </a:p>
        </p:txBody>
      </p:sp>
      <p:sp>
        <p:nvSpPr>
          <p:cNvPr id="8" name="平行四边形 7"/>
          <p:cNvSpPr/>
          <p:nvPr/>
        </p:nvSpPr>
        <p:spPr>
          <a:xfrm>
            <a:off x="3695700" y="2294255"/>
            <a:ext cx="1476375" cy="108000"/>
          </a:xfrm>
          <a:prstGeom prst="parallelogram">
            <a:avLst/>
          </a:prstGeom>
          <a:gradFill>
            <a:gsLst>
              <a:gs pos="0">
                <a:srgbClr val="F4B73A">
                  <a:alpha val="0"/>
                </a:srgbClr>
              </a:gs>
              <a:gs pos="100000">
                <a:srgbClr val="F4B73A">
                  <a:alpha val="100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文黑-45简" panose="00020600040101010101" charset="-122"/>
            </a:endParaRPr>
          </a:p>
        </p:txBody>
      </p:sp>
      <p:sp>
        <p:nvSpPr>
          <p:cNvPr id="9" name="平行四边形 8"/>
          <p:cNvSpPr/>
          <p:nvPr/>
        </p:nvSpPr>
        <p:spPr>
          <a:xfrm>
            <a:off x="515620" y="5626100"/>
            <a:ext cx="1114425" cy="107950"/>
          </a:xfrm>
          <a:prstGeom prst="parallelogram">
            <a:avLst/>
          </a:prstGeom>
          <a:gradFill>
            <a:gsLst>
              <a:gs pos="0">
                <a:srgbClr val="5C7C87">
                  <a:alpha val="0"/>
                </a:srgbClr>
              </a:gs>
              <a:gs pos="100000">
                <a:srgbClr val="5C7C8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文黑-45简" panose="00020600040101010101" charset="-122"/>
            </a:endParaRPr>
          </a:p>
        </p:txBody>
      </p:sp>
      <p:sp>
        <p:nvSpPr>
          <p:cNvPr id="10" name="平行四边形 9"/>
          <p:cNvSpPr/>
          <p:nvPr/>
        </p:nvSpPr>
        <p:spPr>
          <a:xfrm>
            <a:off x="6478270" y="5241925"/>
            <a:ext cx="666750" cy="107950"/>
          </a:xfrm>
          <a:prstGeom prst="parallelogram">
            <a:avLst/>
          </a:prstGeom>
          <a:gradFill>
            <a:gsLst>
              <a:gs pos="0">
                <a:srgbClr val="5C7C87">
                  <a:alpha val="0"/>
                </a:srgbClr>
              </a:gs>
              <a:gs pos="100000">
                <a:srgbClr val="5C7C8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文黑-45简" panose="00020600040101010101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2"/>
            </p:custDataLst>
          </p:nvPr>
        </p:nvGraphicFramePr>
        <p:xfrm>
          <a:off x="1242060" y="1809750"/>
          <a:ext cx="9897110" cy="4665980"/>
        </p:xfrm>
        <a:graphic>
          <a:graphicData uri="http://schemas.openxmlformats.org/drawingml/2006/table">
            <a:tbl>
              <a:tblPr/>
              <a:tblGrid>
                <a:gridCol w="2363470"/>
                <a:gridCol w="2362835"/>
                <a:gridCol w="2635250"/>
                <a:gridCol w="2535555"/>
              </a:tblGrid>
              <a:tr h="267335"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幼儿猜想</a:t>
                      </a:r>
                      <a:endParaRPr lang="en-US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资料调查</a:t>
                      </a:r>
                      <a:endParaRPr lang="en-US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56210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测量风向可以帮助我把风筝飞得更高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知道了风向，我就知道了站在哪里最凉快了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帮助种子实现传播，帮助农业发展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可以帮助风车获得更大的风能来发电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3007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测了风向我才明白为什么我的风车老是转不起来了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我就知道风铃挂在哪里能发出好听的声音啦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测定风向可以帮助帆船行驶地更快。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帮助人们在自然灾害面前更好地逃生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6700">
                <a:tc gridSpan="4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教师支持</a:t>
                      </a:r>
                      <a:endParaRPr lang="en-US" altLang="en-US" sz="16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739775"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支持幼儿联系生活经验，猜想测定风向可以帮助我们什么，了解要用学习到的本领去解决生活中的问题。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通过网络调查，了解测定方向在科学方面的运用，探究更为全面的科学知识，激发幼儿探索兴趣，长大学习更多的本领。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" name="图片 4"/>
          <p:cNvPicPr/>
          <p:nvPr/>
        </p:nvPicPr>
        <p:blipFill>
          <a:blip r:embed="rId3"/>
          <a:stretch>
            <a:fillRect/>
          </a:stretch>
        </p:blipFill>
        <p:spPr>
          <a:xfrm>
            <a:off x="1630045" y="2590800"/>
            <a:ext cx="1562100" cy="9893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/>
          <p:nvPr/>
        </p:nvPicPr>
        <p:blipFill>
          <a:blip r:embed="rId4"/>
          <a:stretch>
            <a:fillRect/>
          </a:stretch>
        </p:blipFill>
        <p:spPr>
          <a:xfrm>
            <a:off x="3895725" y="2590800"/>
            <a:ext cx="1634490" cy="9912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/>
          <p:nvPr/>
        </p:nvPicPr>
        <p:blipFill>
          <a:blip r:embed="rId5"/>
          <a:stretch>
            <a:fillRect/>
          </a:stretch>
        </p:blipFill>
        <p:spPr>
          <a:xfrm>
            <a:off x="6478270" y="2590800"/>
            <a:ext cx="1676400" cy="9912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/>
          <p:nvPr/>
        </p:nvPicPr>
        <p:blipFill>
          <a:blip r:embed="rId6"/>
          <a:stretch>
            <a:fillRect/>
          </a:stretch>
        </p:blipFill>
        <p:spPr>
          <a:xfrm>
            <a:off x="8946515" y="2590800"/>
            <a:ext cx="1725295" cy="9709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/>
          <p:nvPr/>
        </p:nvPicPr>
        <p:blipFill>
          <a:blip r:embed="rId7"/>
          <a:stretch>
            <a:fillRect/>
          </a:stretch>
        </p:blipFill>
        <p:spPr>
          <a:xfrm>
            <a:off x="1630045" y="4351020"/>
            <a:ext cx="1562100" cy="9912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/>
          <p:nvPr/>
        </p:nvPicPr>
        <p:blipFill>
          <a:blip r:embed="rId8"/>
          <a:stretch>
            <a:fillRect/>
          </a:stretch>
        </p:blipFill>
        <p:spPr>
          <a:xfrm>
            <a:off x="3895725" y="4351020"/>
            <a:ext cx="1634490" cy="9912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/>
          <p:nvPr/>
        </p:nvPicPr>
        <p:blipFill>
          <a:blip r:embed="rId9"/>
          <a:stretch>
            <a:fillRect/>
          </a:stretch>
        </p:blipFill>
        <p:spPr>
          <a:xfrm>
            <a:off x="6410960" y="4351020"/>
            <a:ext cx="1743710" cy="9988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16"/>
          <p:cNvPicPr/>
          <p:nvPr/>
        </p:nvPicPr>
        <p:blipFill>
          <a:blip r:embed="rId10"/>
          <a:stretch>
            <a:fillRect/>
          </a:stretch>
        </p:blipFill>
        <p:spPr>
          <a:xfrm>
            <a:off x="8946515" y="4351020"/>
            <a:ext cx="1725930" cy="99123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BEAUTIFY_FLAG" val=""/>
</p:tagLst>
</file>

<file path=ppt/tags/tag101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03.xml><?xml version="1.0" encoding="utf-8"?>
<p:tagLst xmlns:p="http://schemas.openxmlformats.org/presentationml/2006/main">
  <p:tag name="KSO_WM_BEAUTIFY_FLAG" val=""/>
</p:tagLst>
</file>

<file path=ppt/tags/tag104.xml><?xml version="1.0" encoding="utf-8"?>
<p:tagLst xmlns:p="http://schemas.openxmlformats.org/presentationml/2006/main">
  <p:tag name="KSO_WM_BEAUTIFY_FLAG" val=""/>
</p:tagLst>
</file>

<file path=ppt/tags/tag105.xml><?xml version="1.0" encoding="utf-8"?>
<p:tagLst xmlns:p="http://schemas.openxmlformats.org/presentationml/2006/main">
  <p:tag name="KSO_WM_BEAUTIFY_FLAG" val=""/>
</p:tagLst>
</file>

<file path=ppt/tags/tag106.xml><?xml version="1.0" encoding="utf-8"?>
<p:tagLst xmlns:p="http://schemas.openxmlformats.org/presentationml/2006/main">
  <p:tag name="KSO_WM_BEAUTIFY_FLAG" val=""/>
</p:tagLst>
</file>

<file path=ppt/tags/tag107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TABLE_ENDDRAG_ORIGIN_RECT" val="730*231"/>
  <p:tag name="TABLE_ENDDRAG_RECT" val="113*294*730*231"/>
</p:tagLst>
</file>

<file path=ppt/tags/tag10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BEAUTIFY_FLAG" val=""/>
</p:tagLst>
</file>

<file path=ppt/tags/tag11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12.xml><?xml version="1.0" encoding="utf-8"?>
<p:tagLst xmlns:p="http://schemas.openxmlformats.org/presentationml/2006/main">
  <p:tag name="KSO_WM_BEAUTIFY_FLAG" val=""/>
</p:tagLst>
</file>

<file path=ppt/tags/tag113.xml><?xml version="1.0" encoding="utf-8"?>
<p:tagLst xmlns:p="http://schemas.openxmlformats.org/presentationml/2006/main">
  <p:tag name="KSO_WM_BEAUTIFY_FLAG" val=""/>
</p:tagLst>
</file>

<file path=ppt/tags/tag114.xml><?xml version="1.0" encoding="utf-8"?>
<p:tagLst xmlns:p="http://schemas.openxmlformats.org/presentationml/2006/main">
  <p:tag name="TABLE_ENDDRAG_ORIGIN_RECT" val="659*232"/>
  <p:tag name="TABLE_ENDDRAG_RECT" val="109*149*659*232"/>
</p:tagLst>
</file>

<file path=ppt/tags/tag11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16.xml><?xml version="1.0" encoding="utf-8"?>
<p:tagLst xmlns:p="http://schemas.openxmlformats.org/presentationml/2006/main">
  <p:tag name="KSO_WM_BEAUTIFY_FLAG" val=""/>
</p:tagLst>
</file>

<file path=ppt/tags/tag117.xml><?xml version="1.0" encoding="utf-8"?>
<p:tagLst xmlns:p="http://schemas.openxmlformats.org/presentationml/2006/main">
  <p:tag name="KSO_WM_BEAUTIFY_FLAG" val=""/>
</p:tagLst>
</file>

<file path=ppt/tags/tag118.xml><?xml version="1.0" encoding="utf-8"?>
<p:tagLst xmlns:p="http://schemas.openxmlformats.org/presentationml/2006/main">
  <p:tag name="KSO_WM_BEAUTIFY_FLAG" val=""/>
</p:tagLst>
</file>

<file path=ppt/tags/tag119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BEAUTIFY_FLAG" val=""/>
</p:tagLst>
</file>

<file path=ppt/tags/tag121.xml><?xml version="1.0" encoding="utf-8"?>
<p:tagLst xmlns:p="http://schemas.openxmlformats.org/presentationml/2006/main">
  <p:tag name="KSO_WM_BEAUTIFY_FLAG" val=""/>
</p:tagLst>
</file>

<file path=ppt/tags/tag122.xml><?xml version="1.0" encoding="utf-8"?>
<p:tagLst xmlns:p="http://schemas.openxmlformats.org/presentationml/2006/main">
  <p:tag name="KSO_WM_BEAUTIFY_FLAG" val=""/>
</p:tagLst>
</file>

<file path=ppt/tags/tag123.xml><?xml version="1.0" encoding="utf-8"?>
<p:tagLst xmlns:p="http://schemas.openxmlformats.org/presentationml/2006/main">
  <p:tag name="KSO_WM_BEAUTIFY_FLAG" val=""/>
</p:tagLst>
</file>

<file path=ppt/tags/tag124.xml><?xml version="1.0" encoding="utf-8"?>
<p:tagLst xmlns:p="http://schemas.openxmlformats.org/presentationml/2006/main">
  <p:tag name="KSO_WM_BEAUTIFY_FLAG" val=""/>
</p:tagLst>
</file>

<file path=ppt/tags/tag125.xml><?xml version="1.0" encoding="utf-8"?>
<p:tagLst xmlns:p="http://schemas.openxmlformats.org/presentationml/2006/main">
  <p:tag name="KSO_WM_BEAUTIFY_FLAG" val=""/>
</p:tagLst>
</file>

<file path=ppt/tags/tag126.xml><?xml version="1.0" encoding="utf-8"?>
<p:tagLst xmlns:p="http://schemas.openxmlformats.org/presentationml/2006/main">
  <p:tag name="KSO_WM_BEAUTIFY_FLAG" val=""/>
</p:tagLst>
</file>

<file path=ppt/tags/tag127.xml><?xml version="1.0" encoding="utf-8"?>
<p:tagLst xmlns:p="http://schemas.openxmlformats.org/presentationml/2006/main">
  <p:tag name="KSO_WM_BEAUTIFY_FLAG" val=""/>
</p:tagLst>
</file>

<file path=ppt/tags/tag128.xml><?xml version="1.0" encoding="utf-8"?>
<p:tagLst xmlns:p="http://schemas.openxmlformats.org/presentationml/2006/main">
  <p:tag name="KSO_WM_BEAUTIFY_FLAG" val=""/>
</p:tagLst>
</file>

<file path=ppt/tags/tag129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BEAUTIFY_FLAG" val=""/>
</p:tagLst>
</file>

<file path=ppt/tags/tag131.xml><?xml version="1.0" encoding="utf-8"?>
<p:tagLst xmlns:p="http://schemas.openxmlformats.org/presentationml/2006/main">
  <p:tag name="KSO_WM_BEAUTIFY_FLAG" val=""/>
</p:tagLst>
</file>

<file path=ppt/tags/tag132.xml><?xml version="1.0" encoding="utf-8"?>
<p:tagLst xmlns:p="http://schemas.openxmlformats.org/presentationml/2006/main">
  <p:tag name="KSO_WM_BEAUTIFY_FLAG" val=""/>
</p:tagLst>
</file>

<file path=ppt/tags/tag133.xml><?xml version="1.0" encoding="utf-8"?>
<p:tagLst xmlns:p="http://schemas.openxmlformats.org/presentationml/2006/main">
  <p:tag name="KSO_WM_BEAUTIFY_FLAG" val=""/>
</p:tagLst>
</file>

<file path=ppt/tags/tag134.xml><?xml version="1.0" encoding="utf-8"?>
<p:tagLst xmlns:p="http://schemas.openxmlformats.org/presentationml/2006/main">
  <p:tag name="KSO_WM_BEAUTIFY_FLAG" val=""/>
</p:tagLst>
</file>

<file path=ppt/tags/tag13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3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37.xml><?xml version="1.0" encoding="utf-8"?>
<p:tagLst xmlns:p="http://schemas.openxmlformats.org/presentationml/2006/main">
  <p:tag name="KSO_WM_BEAUTIFY_FLAG" val=""/>
</p:tagLst>
</file>

<file path=ppt/tags/tag138.xml><?xml version="1.0" encoding="utf-8"?>
<p:tagLst xmlns:p="http://schemas.openxmlformats.org/presentationml/2006/main">
  <p:tag name="KSO_WM_BEAUTIFY_FLAG" val=""/>
</p:tagLst>
</file>

<file path=ppt/tags/tag139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BEAUTIFY_FLAG" val=""/>
</p:tagLst>
</file>

<file path=ppt/tags/tag141.xml><?xml version="1.0" encoding="utf-8"?>
<p:tagLst xmlns:p="http://schemas.openxmlformats.org/presentationml/2006/main">
  <p:tag name="KSO_WM_BEAUTIFY_FLAG" val=""/>
</p:tagLst>
</file>

<file path=ppt/tags/tag14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43.xml><?xml version="1.0" encoding="utf-8"?>
<p:tagLst xmlns:p="http://schemas.openxmlformats.org/presentationml/2006/main">
  <p:tag name="TABLE_ENDDRAG_ORIGIN_RECT" val="720*376"/>
  <p:tag name="TABLE_ENDDRAG_RECT" val="119*31*720*376"/>
</p:tagLst>
</file>

<file path=ppt/tags/tag144.xml><?xml version="1.0" encoding="utf-8"?>
<p:tagLst xmlns:p="http://schemas.openxmlformats.org/presentationml/2006/main">
  <p:tag name="KSO_WM_BEAUTIFY_FLAG" val=""/>
</p:tagLst>
</file>

<file path=ppt/tags/tag145.xml><?xml version="1.0" encoding="utf-8"?>
<p:tagLst xmlns:p="http://schemas.openxmlformats.org/presentationml/2006/main">
  <p:tag name="KSO_WM_BEAUTIFY_FLAG" val=""/>
</p:tagLst>
</file>

<file path=ppt/tags/tag146.xml><?xml version="1.0" encoding="utf-8"?>
<p:tagLst xmlns:p="http://schemas.openxmlformats.org/presentationml/2006/main">
  <p:tag name="KSO_WM_BEAUTIFY_FLAG" val=""/>
</p:tagLst>
</file>

<file path=ppt/tags/tag147.xml><?xml version="1.0" encoding="utf-8"?>
<p:tagLst xmlns:p="http://schemas.openxmlformats.org/presentationml/2006/main">
  <p:tag name="KSO_WM_BEAUTIFY_FLAG" val=""/>
</p:tagLst>
</file>

<file path=ppt/tags/tag14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49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BEAUTIFY_FLAG" val=""/>
</p:tagLst>
</file>

<file path=ppt/tags/tag151.xml><?xml version="1.0" encoding="utf-8"?>
<p:tagLst xmlns:p="http://schemas.openxmlformats.org/presentationml/2006/main">
  <p:tag name="KSO_WM_BEAUTIFY_FLAG" val=""/>
</p:tagLst>
</file>

<file path=ppt/tags/tag152.xml><?xml version="1.0" encoding="utf-8"?>
<p:tagLst xmlns:p="http://schemas.openxmlformats.org/presentationml/2006/main">
  <p:tag name="KSO_WM_BEAUTIFY_FLAG" val=""/>
</p:tagLst>
</file>

<file path=ppt/tags/tag15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54.xml><?xml version="1.0" encoding="utf-8"?>
<p:tagLst xmlns:p="http://schemas.openxmlformats.org/presentationml/2006/main">
  <p:tag name="KSO_WM_BEAUTIFY_FLAG" val=""/>
</p:tagLst>
</file>

<file path=ppt/tags/tag155.xml><?xml version="1.0" encoding="utf-8"?>
<p:tagLst xmlns:p="http://schemas.openxmlformats.org/presentationml/2006/main">
  <p:tag name="KSO_WM_BEAUTIFY_FLAG" val=""/>
</p:tagLst>
</file>

<file path=ppt/tags/tag156.xml><?xml version="1.0" encoding="utf-8"?>
<p:tagLst xmlns:p="http://schemas.openxmlformats.org/presentationml/2006/main">
  <p:tag name="KSO_WM_BEAUTIFY_FLAG" val=""/>
</p:tagLst>
</file>

<file path=ppt/tags/tag157.xml><?xml version="1.0" encoding="utf-8"?>
<p:tagLst xmlns:p="http://schemas.openxmlformats.org/presentationml/2006/main">
  <p:tag name="KSO_WM_BEAUTIFY_FLAG" val=""/>
</p:tagLst>
</file>

<file path=ppt/tags/tag158.xml><?xml version="1.0" encoding="utf-8"?>
<p:tagLst xmlns:p="http://schemas.openxmlformats.org/presentationml/2006/main">
  <p:tag name="KSO_WM_BEAUTIFY_FLAG" val=""/>
</p:tagLst>
</file>

<file path=ppt/tags/tag15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BEAUTIFY_FLAG" val=""/>
</p:tagLst>
</file>

<file path=ppt/tags/tag161.xml><?xml version="1.0" encoding="utf-8"?>
<p:tagLst xmlns:p="http://schemas.openxmlformats.org/presentationml/2006/main">
  <p:tag name="KSO_WM_BEAUTIFY_FLAG" val=""/>
</p:tagLst>
</file>

<file path=ppt/tags/tag162.xml><?xml version="1.0" encoding="utf-8"?>
<p:tagLst xmlns:p="http://schemas.openxmlformats.org/presentationml/2006/main">
  <p:tag name="KSO_WM_BEAUTIFY_FLAG" val=""/>
</p:tagLst>
</file>

<file path=ppt/tags/tag163.xml><?xml version="1.0" encoding="utf-8"?>
<p:tagLst xmlns:p="http://schemas.openxmlformats.org/presentationml/2006/main">
  <p:tag name="KSO_WM_BEAUTIFY_FLAG" val=""/>
</p:tagLst>
</file>

<file path=ppt/tags/tag164.xml><?xml version="1.0" encoding="utf-8"?>
<p:tagLst xmlns:p="http://schemas.openxmlformats.org/presentationml/2006/main">
  <p:tag name="KSO_WM_BEAUTIFY_FLAG" val=""/>
</p:tagLst>
</file>

<file path=ppt/tags/tag1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66.xml><?xml version="1.0" encoding="utf-8"?>
<p:tagLst xmlns:p="http://schemas.openxmlformats.org/presentationml/2006/main">
  <p:tag name="KSO_WM_BEAUTIFY_FLAG" val=""/>
</p:tagLst>
</file>

<file path=ppt/tags/tag167.xml><?xml version="1.0" encoding="utf-8"?>
<p:tagLst xmlns:p="http://schemas.openxmlformats.org/presentationml/2006/main">
  <p:tag name="KSO_WM_BEAUTIFY_FLAG" val=""/>
</p:tagLst>
</file>

<file path=ppt/tags/tag168.xml><?xml version="1.0" encoding="utf-8"?>
<p:tagLst xmlns:p="http://schemas.openxmlformats.org/presentationml/2006/main">
  <p:tag name="KSO_WM_BEAUTIFY_FLAG" val=""/>
</p:tagLst>
</file>

<file path=ppt/tags/tag169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71.xml><?xml version="1.0" encoding="utf-8"?>
<p:tagLst xmlns:p="http://schemas.openxmlformats.org/presentationml/2006/main">
  <p:tag name="KSO_WM_BEAUTIFY_FLAG" val=""/>
</p:tagLst>
</file>

<file path=ppt/tags/tag172.xml><?xml version="1.0" encoding="utf-8"?>
<p:tagLst xmlns:p="http://schemas.openxmlformats.org/presentationml/2006/main">
  <p:tag name="KSO_WM_BEAUTIFY_FLAG" val=""/>
</p:tagLst>
</file>

<file path=ppt/tags/tag173.xml><?xml version="1.0" encoding="utf-8"?>
<p:tagLst xmlns:p="http://schemas.openxmlformats.org/presentationml/2006/main">
  <p:tag name="KSO_WM_BEAUTIFY_FLAG" val=""/>
</p:tagLst>
</file>

<file path=ppt/tags/tag174.xml><?xml version="1.0" encoding="utf-8"?>
<p:tagLst xmlns:p="http://schemas.openxmlformats.org/presentationml/2006/main">
  <p:tag name="KSO_WM_BEAUTIFY_FLAG" val=""/>
</p:tagLst>
</file>

<file path=ppt/tags/tag175.xml><?xml version="1.0" encoding="utf-8"?>
<p:tagLst xmlns:p="http://schemas.openxmlformats.org/presentationml/2006/main">
  <p:tag name="KSO_WM_BEAUTIFY_FLAG" val=""/>
</p:tagLst>
</file>

<file path=ppt/tags/tag17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77.xml><?xml version="1.0" encoding="utf-8"?>
<p:tagLst xmlns:p="http://schemas.openxmlformats.org/presentationml/2006/main">
  <p:tag name="KSO_WM_BEAUTIFY_FLAG" val=""/>
</p:tagLst>
</file>

<file path=ppt/tags/tag178.xml><?xml version="1.0" encoding="utf-8"?>
<p:tagLst xmlns:p="http://schemas.openxmlformats.org/presentationml/2006/main">
  <p:tag name="KSO_WM_BEAUTIFY_FLAG" val=""/>
</p:tagLst>
</file>

<file path=ppt/tags/tag179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8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82.xml><?xml version="1.0" encoding="utf-8"?>
<p:tagLst xmlns:p="http://schemas.openxmlformats.org/presentationml/2006/main">
  <p:tag name="COMMONDATA" val="eyJoZGlkIjoiMGVmOGUyMWZjODhjZTJlZjIzZGY0ZmZjMDg0YmUwNjIifQ=="/>
  <p:tag name="KSO_WPP_MARK_KEY" val="f727c57e-f77c-4125-9dbf-080f1b47d49e"/>
  <p:tag name="commondata" val="eyJjb3VudCI6MSwiaGRpZCI6IjU2ZmM4MjYwYjhmZWY3ZWMxMzE5MGJkZGE4ODE2Y2IzIiwidXNlckNvdW50IjoxfQ==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1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TABLE_ENDDRAG_ORIGIN_RECT" val="657*314"/>
  <p:tag name="TABLE_ENDDRAG_RECT" val="69*46*657*314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TABLE_ENDDRAG_ORIGIN_RECT" val="846*450"/>
  <p:tag name="TABLE_ENDDRAG_RECT" val="59*75*846*450"/>
</p:tagLst>
</file>

<file path=ppt/tags/tag7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TABLE_ENDDRAG_ORIGIN_RECT" val="583*241"/>
  <p:tag name="TABLE_ENDDRAG_RECT" val="109*142*584*241"/>
</p:tagLst>
</file>

<file path=ppt/tags/tag8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TABLE_ENDDRAG_ORIGIN_RECT" val="595*214"/>
  <p:tag name="TABLE_ENDDRAG_RECT" val="97*139*595*214"/>
</p:tagLst>
</file>

<file path=ppt/tags/tag9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汉仪文黑-45简"/>
        <a:ea typeface="汉仪文黑-45简"/>
        <a:cs typeface=""/>
      </a:majorFont>
      <a:minorFont>
        <a:latin typeface="汉仪文黑-45简"/>
        <a:ea typeface="汉仪文黑-45简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lnSpc>
            <a:spcPct val="140000"/>
          </a:lnSpc>
          <a:spcBef>
            <a:spcPts val="0"/>
          </a:spcBef>
          <a:spcAft>
            <a:spcPts val="1000"/>
          </a:spcAft>
          <a:defRPr lang="zh-CN" altLang="en-US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汉仪文黑-45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文黑-45简"/>
        <a:ea typeface=""/>
        <a:cs typeface=""/>
        <a:font script="Jpan" typeface="ＭＳ Ｐゴシック"/>
        <a:font script="Hang" typeface="맑은 고딕"/>
        <a:font script="Hans" typeface="汉仪文黑-45简"/>
        <a:font script="Hant" typeface="新細明體"/>
        <a:font script="Arab" typeface="汉仪文黑-45简"/>
        <a:font script="Hebr" typeface="汉仪文黑-45简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汉仪文黑-45简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汉仪文黑-45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文黑-45简"/>
        <a:ea typeface=""/>
        <a:cs typeface=""/>
        <a:font script="Jpan" typeface="ＭＳ Ｐゴシック"/>
        <a:font script="Hang" typeface="맑은 고딕"/>
        <a:font script="Hans" typeface="汉仪文黑-45简"/>
        <a:font script="Hant" typeface="新細明體"/>
        <a:font script="Arab" typeface="汉仪文黑-45简"/>
        <a:font script="Hebr" typeface="汉仪文黑-45简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汉仪文黑-45简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4616</Words>
  <Application>WPS 演示</Application>
  <PresentationFormat>宽屏</PresentationFormat>
  <Paragraphs>372</Paragraphs>
  <Slides>29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9" baseType="lpstr">
      <vt:lpstr>Arial</vt:lpstr>
      <vt:lpstr>宋体</vt:lpstr>
      <vt:lpstr>Wingdings</vt:lpstr>
      <vt:lpstr>汉仪文黑-45简</vt:lpstr>
      <vt:lpstr>Wingdings</vt:lpstr>
      <vt:lpstr>汉仪趣黑W</vt:lpstr>
      <vt:lpstr>Calibri</vt:lpstr>
      <vt:lpstr>微软雅黑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暖咖</cp:lastModifiedBy>
  <cp:revision>35</cp:revision>
  <dcterms:created xsi:type="dcterms:W3CDTF">2023-11-20T06:13:00Z</dcterms:created>
  <dcterms:modified xsi:type="dcterms:W3CDTF">2023-11-21T10:52:57Z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B9D53EEC45484B90B7EFA556A4860FC6_12</vt:lpwstr>
  </property>
  <property fmtid="{D5CDD505-2E9C-101B-9397-08002B2CF9AE}" pid="4" name="KSOTemplateUUID">
    <vt:lpwstr>v1.0_mb_QI6ANR3FeN4KqyjtJnCaqg==</vt:lpwstr>
  </property>
</Properties>
</file>